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8"/>
  </p:handoutMasterIdLst>
  <p:sldIdLst>
    <p:sldId id="267" r:id="rId2"/>
    <p:sldId id="279" r:id="rId3"/>
    <p:sldId id="280" r:id="rId4"/>
    <p:sldId id="256" r:id="rId5"/>
    <p:sldId id="258" r:id="rId6"/>
    <p:sldId id="281" r:id="rId7"/>
    <p:sldId id="300" r:id="rId8"/>
    <p:sldId id="283" r:id="rId9"/>
    <p:sldId id="282" r:id="rId10"/>
    <p:sldId id="306" r:id="rId11"/>
    <p:sldId id="287" r:id="rId12"/>
    <p:sldId id="286" r:id="rId13"/>
    <p:sldId id="289" r:id="rId14"/>
    <p:sldId id="290" r:id="rId15"/>
    <p:sldId id="292" r:id="rId16"/>
    <p:sldId id="293" r:id="rId17"/>
    <p:sldId id="284" r:id="rId18"/>
    <p:sldId id="285" r:id="rId19"/>
    <p:sldId id="271" r:id="rId20"/>
    <p:sldId id="296" r:id="rId21"/>
    <p:sldId id="297" r:id="rId22"/>
    <p:sldId id="295" r:id="rId23"/>
    <p:sldId id="302" r:id="rId24"/>
    <p:sldId id="303" r:id="rId25"/>
    <p:sldId id="304" r:id="rId26"/>
    <p:sldId id="305" r:id="rId27"/>
    <p:sldId id="301" r:id="rId28"/>
    <p:sldId id="298" r:id="rId29"/>
    <p:sldId id="262" r:id="rId30"/>
    <p:sldId id="272" r:id="rId31"/>
    <p:sldId id="273" r:id="rId32"/>
    <p:sldId id="275" r:id="rId33"/>
    <p:sldId id="276" r:id="rId34"/>
    <p:sldId id="277" r:id="rId35"/>
    <p:sldId id="278" r:id="rId36"/>
    <p:sldId id="299" r:id="rId3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FFA"/>
    <a:srgbClr val="FDFFF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5" d="100"/>
          <a:sy n="55" d="100"/>
        </p:scale>
        <p:origin x="-40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A85E86-F247-4168-A513-546F5618BD82}" type="datetimeFigureOut">
              <a:rPr lang="de-AT" smtClean="0"/>
              <a:pPr/>
              <a:t>24.02.2020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AC698-1210-47E0-8FBF-7F9A9CBAE673}" type="slidenum">
              <a:rPr lang="de-AT" smtClean="0"/>
              <a:pPr/>
              <a:t>‹Nr.›</a:t>
            </a:fld>
            <a:endParaRPr lang="de-A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386FD-D803-45CB-9CFE-72D450F8F48B}" type="datetimeFigureOut">
              <a:rPr lang="de-AT" smtClean="0"/>
              <a:pPr/>
              <a:t>24.02.2020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FF81C-D3D6-4BBB-9F1F-BCD90D7C1587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="" xmlns:p14="http://schemas.microsoft.com/office/powerpoint/2010/main" val="1378395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386FD-D803-45CB-9CFE-72D450F8F48B}" type="datetimeFigureOut">
              <a:rPr lang="de-AT" smtClean="0"/>
              <a:pPr/>
              <a:t>24.02.2020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FF81C-D3D6-4BBB-9F1F-BCD90D7C1587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="" xmlns:p14="http://schemas.microsoft.com/office/powerpoint/2010/main" val="1515083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386FD-D803-45CB-9CFE-72D450F8F48B}" type="datetimeFigureOut">
              <a:rPr lang="de-AT" smtClean="0"/>
              <a:pPr/>
              <a:t>24.02.2020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FF81C-D3D6-4BBB-9F1F-BCD90D7C1587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="" xmlns:p14="http://schemas.microsoft.com/office/powerpoint/2010/main" val="801647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386FD-D803-45CB-9CFE-72D450F8F48B}" type="datetimeFigureOut">
              <a:rPr lang="de-AT" smtClean="0"/>
              <a:pPr/>
              <a:t>24.02.2020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FF81C-D3D6-4BBB-9F1F-BCD90D7C1587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="" xmlns:p14="http://schemas.microsoft.com/office/powerpoint/2010/main" val="227638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386FD-D803-45CB-9CFE-72D450F8F48B}" type="datetimeFigureOut">
              <a:rPr lang="de-AT" smtClean="0"/>
              <a:pPr/>
              <a:t>24.02.2020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FF81C-D3D6-4BBB-9F1F-BCD90D7C1587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="" xmlns:p14="http://schemas.microsoft.com/office/powerpoint/2010/main" val="2863806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386FD-D803-45CB-9CFE-72D450F8F48B}" type="datetimeFigureOut">
              <a:rPr lang="de-AT" smtClean="0"/>
              <a:pPr/>
              <a:t>24.02.2020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FF81C-D3D6-4BBB-9F1F-BCD90D7C1587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="" xmlns:p14="http://schemas.microsoft.com/office/powerpoint/2010/main" val="2058919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386FD-D803-45CB-9CFE-72D450F8F48B}" type="datetimeFigureOut">
              <a:rPr lang="de-AT" smtClean="0"/>
              <a:pPr/>
              <a:t>24.02.2020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FF81C-D3D6-4BBB-9F1F-BCD90D7C1587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="" xmlns:p14="http://schemas.microsoft.com/office/powerpoint/2010/main" val="261505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386FD-D803-45CB-9CFE-72D450F8F48B}" type="datetimeFigureOut">
              <a:rPr lang="de-AT" smtClean="0"/>
              <a:pPr/>
              <a:t>24.02.2020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FF81C-D3D6-4BBB-9F1F-BCD90D7C1587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="" xmlns:p14="http://schemas.microsoft.com/office/powerpoint/2010/main" val="2033329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386FD-D803-45CB-9CFE-72D450F8F48B}" type="datetimeFigureOut">
              <a:rPr lang="de-AT" smtClean="0"/>
              <a:pPr/>
              <a:t>24.02.2020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FF81C-D3D6-4BBB-9F1F-BCD90D7C1587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="" xmlns:p14="http://schemas.microsoft.com/office/powerpoint/2010/main" val="402302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386FD-D803-45CB-9CFE-72D450F8F48B}" type="datetimeFigureOut">
              <a:rPr lang="de-AT" smtClean="0"/>
              <a:pPr/>
              <a:t>24.02.2020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FF81C-D3D6-4BBB-9F1F-BCD90D7C1587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="" xmlns:p14="http://schemas.microsoft.com/office/powerpoint/2010/main" val="854151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386FD-D803-45CB-9CFE-72D450F8F48B}" type="datetimeFigureOut">
              <a:rPr lang="de-AT" smtClean="0"/>
              <a:pPr/>
              <a:t>24.02.2020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FF81C-D3D6-4BBB-9F1F-BCD90D7C1587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="" xmlns:p14="http://schemas.microsoft.com/office/powerpoint/2010/main" val="3847405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386FD-D803-45CB-9CFE-72D450F8F48B}" type="datetimeFigureOut">
              <a:rPr lang="de-AT" smtClean="0"/>
              <a:pPr/>
              <a:t>24.02.2020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FF81C-D3D6-4BBB-9F1F-BCD90D7C1587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="" xmlns:p14="http://schemas.microsoft.com/office/powerpoint/2010/main" val="2603323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59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9457" y="412235"/>
            <a:ext cx="10196421" cy="911740"/>
          </a:xfrm>
        </p:spPr>
        <p:txBody>
          <a:bodyPr>
            <a:noAutofit/>
          </a:bodyPr>
          <a:lstStyle/>
          <a:p>
            <a:r>
              <a:rPr lang="de-AT" sz="6600" b="1" i="1" dirty="0" smtClean="0"/>
              <a:t>Was braucht der Wald?</a:t>
            </a:r>
            <a:endParaRPr lang="de-AT" sz="6600" b="1" i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73986" y="1739481"/>
            <a:ext cx="10009229" cy="4648200"/>
          </a:xfrm>
        </p:spPr>
        <p:txBody>
          <a:bodyPr>
            <a:normAutofit fontScale="25000" lnSpcReduction="20000"/>
          </a:bodyPr>
          <a:lstStyle/>
          <a:p>
            <a:endParaRPr lang="de-AT" sz="5700" b="1" dirty="0" smtClean="0"/>
          </a:p>
          <a:p>
            <a:r>
              <a:rPr lang="de-AT" sz="14400" b="1" dirty="0" smtClean="0"/>
              <a:t>   3. Seminar am </a:t>
            </a:r>
            <a:r>
              <a:rPr lang="de-AT" sz="14400" b="1" dirty="0" err="1" smtClean="0"/>
              <a:t>Edelhof</a:t>
            </a:r>
            <a:r>
              <a:rPr lang="de-AT" sz="14400" b="1" dirty="0" smtClean="0"/>
              <a:t>:</a:t>
            </a:r>
          </a:p>
          <a:p>
            <a:r>
              <a:rPr lang="de-AT" sz="14400" b="1" dirty="0" smtClean="0"/>
              <a:t>   22. Februar2020</a:t>
            </a:r>
          </a:p>
          <a:p>
            <a:r>
              <a:rPr lang="de-AT" sz="14400" b="1" dirty="0" smtClean="0"/>
              <a:t>   Referenten:</a:t>
            </a:r>
          </a:p>
          <a:p>
            <a:pPr>
              <a:buNone/>
            </a:pPr>
            <a:r>
              <a:rPr lang="de-AT" sz="14400" b="1" dirty="0" smtClean="0"/>
              <a:t>		Andreas Maringer</a:t>
            </a:r>
          </a:p>
          <a:p>
            <a:pPr>
              <a:buNone/>
            </a:pPr>
            <a:r>
              <a:rPr lang="de-AT" sz="14400" b="1" dirty="0" smtClean="0"/>
              <a:t>		Herbert Grulich</a:t>
            </a:r>
          </a:p>
          <a:p>
            <a:pPr>
              <a:buNone/>
            </a:pPr>
            <a:endParaRPr lang="de-AT" sz="14400" b="1" dirty="0" smtClean="0"/>
          </a:p>
          <a:p>
            <a:pPr>
              <a:buNone/>
            </a:pPr>
            <a:r>
              <a:rPr lang="de-AT" sz="14400" b="1" dirty="0" smtClean="0"/>
              <a:t>		</a:t>
            </a:r>
          </a:p>
          <a:p>
            <a:pPr>
              <a:buNone/>
            </a:pPr>
            <a:r>
              <a:rPr lang="de-AT" sz="14400" b="1" i="1" dirty="0" smtClean="0"/>
              <a:t>			Herzlich Willkommen</a:t>
            </a:r>
            <a:endParaRPr lang="de-AT" sz="14400" b="1" dirty="0" smtClean="0"/>
          </a:p>
          <a:p>
            <a:pPr>
              <a:buNone/>
            </a:pPr>
            <a:r>
              <a:rPr lang="de-AT" sz="14400" b="1" dirty="0" smtClean="0"/>
              <a:t>		</a:t>
            </a:r>
          </a:p>
          <a:p>
            <a:pPr>
              <a:buNone/>
            </a:pPr>
            <a:r>
              <a:rPr lang="de-AT" sz="4000" b="1" dirty="0" smtClean="0"/>
              <a:t>		</a:t>
            </a:r>
          </a:p>
          <a:p>
            <a:pPr>
              <a:buNone/>
            </a:pPr>
            <a:endParaRPr lang="de-AT" sz="4000" dirty="0" smtClean="0"/>
          </a:p>
        </p:txBody>
      </p:sp>
      <p:sp>
        <p:nvSpPr>
          <p:cNvPr id="4" name="Textfeld 3"/>
          <p:cNvSpPr txBox="1"/>
          <p:nvPr/>
        </p:nvSpPr>
        <p:spPr>
          <a:xfrm>
            <a:off x="9505951" y="104775"/>
            <a:ext cx="2686049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406400">
              <a:srgbClr val="FFC000">
                <a:alpha val="22000"/>
              </a:srgbClr>
            </a:glow>
            <a:outerShdw blurRad="57150" dist="19050" dir="5400000" algn="ctr" rotWithShape="0">
              <a:srgbClr val="000000">
                <a:alpha val="63000"/>
              </a:srgbClr>
            </a:outerShdw>
            <a:reflection blurRad="520700" stA="18000" endPos="65000" dist="546100" dir="5400000" sy="-100000" algn="bl" rotWithShape="0"/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AT" sz="3200" dirty="0" smtClean="0">
                <a:latin typeface="AR DARLING" panose="02000000000000000000" pitchFamily="2" charset="0"/>
              </a:rPr>
              <a:t>Wald &amp; Holz</a:t>
            </a:r>
            <a:endParaRPr lang="de-AT" sz="3200" dirty="0">
              <a:latin typeface="AR DARLING" panose="02000000000000000000" pitchFamily="2" charset="0"/>
            </a:endParaRPr>
          </a:p>
        </p:txBody>
      </p:sp>
      <p:cxnSp>
        <p:nvCxnSpPr>
          <p:cNvPr id="10" name="Gerader Verbinder 9"/>
          <p:cNvCxnSpPr/>
          <p:nvPr/>
        </p:nvCxnSpPr>
        <p:spPr>
          <a:xfrm>
            <a:off x="0" y="1323975"/>
            <a:ext cx="12192000" cy="0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25" y="1323975"/>
            <a:ext cx="1367612" cy="91174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0600" y="2479160"/>
            <a:ext cx="1362850" cy="9144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3630139"/>
            <a:ext cx="1362075" cy="908050"/>
          </a:xfrm>
          <a:prstGeom prst="rect">
            <a:avLst/>
          </a:prstGeom>
        </p:spPr>
      </p:pic>
      <p:cxnSp>
        <p:nvCxnSpPr>
          <p:cNvPr id="6" name="Gerader Verbinder 5"/>
          <p:cNvCxnSpPr/>
          <p:nvPr/>
        </p:nvCxnSpPr>
        <p:spPr>
          <a:xfrm>
            <a:off x="1323975" y="0"/>
            <a:ext cx="38100" cy="6858000"/>
          </a:xfrm>
          <a:prstGeom prst="line">
            <a:avLst/>
          </a:prstGeom>
          <a:ln w="6350">
            <a:solidFill>
              <a:schemeClr val="accent6">
                <a:alpha val="29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3" name="Grafik 12" descr="logo-verein-zur-foerderung-des-wald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02461" y="4750359"/>
            <a:ext cx="2398143" cy="1541662"/>
          </a:xfrm>
          <a:prstGeom prst="rect">
            <a:avLst/>
          </a:prstGeom>
        </p:spPr>
      </p:pic>
      <p:pic>
        <p:nvPicPr>
          <p:cNvPr id="15" name="Grafik 14" descr="logo_lfs_eho_20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65534" y="1725283"/>
            <a:ext cx="2804799" cy="1255230"/>
          </a:xfrm>
          <a:prstGeom prst="rect">
            <a:avLst/>
          </a:prstGeom>
        </p:spPr>
      </p:pic>
      <p:pic>
        <p:nvPicPr>
          <p:cNvPr id="16" name="Grafik 3" descr="LI_LOGO_Slogan_rgb"/>
          <p:cNvPicPr/>
          <p:nvPr/>
        </p:nvPicPr>
        <p:blipFill>
          <a:blip r:embed="rId7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850703" y="3191774"/>
            <a:ext cx="2536637" cy="1357275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="" xmlns:p14="http://schemas.microsoft.com/office/powerpoint/2010/main" val="170363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59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35961" y="463994"/>
            <a:ext cx="10009229" cy="911740"/>
          </a:xfrm>
        </p:spPr>
        <p:txBody>
          <a:bodyPr>
            <a:noAutofit/>
          </a:bodyPr>
          <a:lstStyle/>
          <a:p>
            <a:r>
              <a:rPr lang="de-AT" sz="7200" b="1" i="1" dirty="0" smtClean="0"/>
              <a:t>Borkenkäferschäden</a:t>
            </a:r>
            <a:endParaRPr lang="de-AT" sz="7200" b="1" i="1" dirty="0"/>
          </a:p>
        </p:txBody>
      </p:sp>
      <p:sp>
        <p:nvSpPr>
          <p:cNvPr id="4" name="Textfeld 3"/>
          <p:cNvSpPr txBox="1"/>
          <p:nvPr/>
        </p:nvSpPr>
        <p:spPr>
          <a:xfrm>
            <a:off x="9505951" y="104775"/>
            <a:ext cx="2686049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406400">
              <a:srgbClr val="FFC000">
                <a:alpha val="22000"/>
              </a:srgbClr>
            </a:glow>
            <a:outerShdw blurRad="57150" dist="19050" dir="5400000" algn="ctr" rotWithShape="0">
              <a:srgbClr val="000000">
                <a:alpha val="63000"/>
              </a:srgbClr>
            </a:outerShdw>
            <a:reflection blurRad="520700" stA="18000" endPos="65000" dist="546100" dir="5400000" sy="-100000" algn="bl" rotWithShape="0"/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AT" sz="3200" dirty="0" smtClean="0">
                <a:latin typeface="AR DARLING" panose="02000000000000000000" pitchFamily="2" charset="0"/>
              </a:rPr>
              <a:t>Wald &amp; Holz</a:t>
            </a:r>
            <a:endParaRPr lang="de-AT" sz="3200" dirty="0">
              <a:latin typeface="AR DARLING" panose="02000000000000000000" pitchFamily="2" charset="0"/>
            </a:endParaRPr>
          </a:p>
        </p:txBody>
      </p:sp>
      <p:cxnSp>
        <p:nvCxnSpPr>
          <p:cNvPr id="10" name="Gerader Verbinder 9"/>
          <p:cNvCxnSpPr/>
          <p:nvPr/>
        </p:nvCxnSpPr>
        <p:spPr>
          <a:xfrm>
            <a:off x="0" y="1323975"/>
            <a:ext cx="12192000" cy="0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25" y="1323975"/>
            <a:ext cx="1367612" cy="91174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0600" y="2479160"/>
            <a:ext cx="1362850" cy="9144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3630139"/>
            <a:ext cx="1362075" cy="908050"/>
          </a:xfrm>
          <a:prstGeom prst="rect">
            <a:avLst/>
          </a:prstGeom>
        </p:spPr>
      </p:pic>
      <p:cxnSp>
        <p:nvCxnSpPr>
          <p:cNvPr id="6" name="Gerader Verbinder 5"/>
          <p:cNvCxnSpPr/>
          <p:nvPr/>
        </p:nvCxnSpPr>
        <p:spPr>
          <a:xfrm>
            <a:off x="1323975" y="0"/>
            <a:ext cx="38100" cy="6858000"/>
          </a:xfrm>
          <a:prstGeom prst="line">
            <a:avLst/>
          </a:prstGeom>
          <a:ln w="6350">
            <a:solidFill>
              <a:schemeClr val="accent6">
                <a:alpha val="29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Inhaltsplatzhalter 14"/>
          <p:cNvSpPr>
            <a:spLocks noGrp="1"/>
          </p:cNvSpPr>
          <p:nvPr>
            <p:ph idx="1"/>
          </p:nvPr>
        </p:nvSpPr>
        <p:spPr>
          <a:xfrm>
            <a:off x="2122098" y="1825625"/>
            <a:ext cx="9231702" cy="4351338"/>
          </a:xfrm>
        </p:spPr>
        <p:txBody>
          <a:bodyPr>
            <a:normAutofit/>
          </a:bodyPr>
          <a:lstStyle/>
          <a:p>
            <a:pPr>
              <a:buNone/>
            </a:pPr>
            <a:endParaRPr lang="de-AT" sz="4000" b="1" dirty="0" smtClean="0"/>
          </a:p>
          <a:p>
            <a:endParaRPr lang="de-AT" sz="4000" dirty="0"/>
          </a:p>
        </p:txBody>
      </p:sp>
      <p:pic>
        <p:nvPicPr>
          <p:cNvPr id="13" name="Grafik 12" descr="Borkenkäferlarve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63284" y="1414732"/>
            <a:ext cx="7585041" cy="5037826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2242868" y="5089585"/>
            <a:ext cx="4175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Larvenstadium genau beobachten – </a:t>
            </a:r>
          </a:p>
          <a:p>
            <a:r>
              <a:rPr lang="de-AT" dirty="0" smtClean="0"/>
              <a:t>Nicht zu spät reagieren!</a:t>
            </a:r>
            <a:endParaRPr lang="de-AT" dirty="0"/>
          </a:p>
        </p:txBody>
      </p:sp>
    </p:spTree>
    <p:extLst>
      <p:ext uri="{BB962C8B-B14F-4D97-AF65-F5344CB8AC3E}">
        <p14:creationId xmlns="" xmlns:p14="http://schemas.microsoft.com/office/powerpoint/2010/main" val="170363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Inhaltsplatzhalter 3" descr="DSCN69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79487" y="287397"/>
            <a:ext cx="8760804" cy="6570603"/>
          </a:xfrm>
        </p:spPr>
      </p:pic>
      <p:sp>
        <p:nvSpPr>
          <p:cNvPr id="5" name="Textfeld 4"/>
          <p:cNvSpPr txBox="1"/>
          <p:nvPr/>
        </p:nvSpPr>
        <p:spPr>
          <a:xfrm>
            <a:off x="3142211" y="714895"/>
            <a:ext cx="6367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b="1" dirty="0" smtClean="0"/>
              <a:t>Es fangt oft klein an…</a:t>
            </a:r>
            <a:endParaRPr lang="de-AT" sz="36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Inhaltsplatzhalter 3" descr="DSCN69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45672" y="0"/>
            <a:ext cx="8655511" cy="6491634"/>
          </a:xfrm>
        </p:spPr>
      </p:pic>
      <p:sp>
        <p:nvSpPr>
          <p:cNvPr id="5" name="Textfeld 4"/>
          <p:cNvSpPr txBox="1"/>
          <p:nvPr/>
        </p:nvSpPr>
        <p:spPr>
          <a:xfrm>
            <a:off x="4705004" y="482138"/>
            <a:ext cx="5419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 smtClean="0"/>
              <a:t>…und nach 25 Wochen…</a:t>
            </a:r>
            <a:endParaRPr lang="de-AT" sz="32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Inhaltsplatzhalter 3" descr="DSCN69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6605" y="316490"/>
            <a:ext cx="8444922" cy="6333691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Inhaltsplatzhalter 3" descr="DSCN69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18440" y="329637"/>
            <a:ext cx="8305473" cy="6229105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Inhaltsplatzhalter 3" descr="DSCN69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2555" y="204946"/>
            <a:ext cx="8538229" cy="6403672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4" name="Inhaltsplatzhalter 3" descr="DSCN69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5572" y="1042756"/>
            <a:ext cx="6366377" cy="4774783"/>
          </a:xfrm>
        </p:spPr>
      </p:pic>
      <p:pic>
        <p:nvPicPr>
          <p:cNvPr id="5" name="Grafik 4" descr="DSCN69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464927" y="1125682"/>
            <a:ext cx="6256712" cy="469253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660073" y="864524"/>
            <a:ext cx="523701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000" b="1" dirty="0" smtClean="0"/>
              <a:t>!?Grüne Kronen – </a:t>
            </a:r>
          </a:p>
          <a:p>
            <a:r>
              <a:rPr lang="de-AT" sz="3600" b="1" dirty="0" smtClean="0"/>
              <a:t>Rinde bröckelt bereits…</a:t>
            </a:r>
            <a:endParaRPr lang="de-AT" sz="36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9047" y="0"/>
            <a:ext cx="9143998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feld 3"/>
          <p:cNvSpPr txBox="1"/>
          <p:nvPr/>
        </p:nvSpPr>
        <p:spPr>
          <a:xfrm>
            <a:off x="2809702" y="4838007"/>
            <a:ext cx="68995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 smtClean="0"/>
              <a:t>Große Frage: Wo lagere ich am besten</a:t>
            </a:r>
          </a:p>
          <a:p>
            <a:r>
              <a:rPr lang="de-AT" sz="3200" b="1" dirty="0" smtClean="0"/>
              <a:t>„Fängisches Holz…?“</a:t>
            </a:r>
            <a:endParaRPr lang="de-AT" sz="320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076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feld 3"/>
          <p:cNvSpPr txBox="1"/>
          <p:nvPr/>
        </p:nvSpPr>
        <p:spPr>
          <a:xfrm>
            <a:off x="2194560" y="814647"/>
            <a:ext cx="80799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b="1" dirty="0" smtClean="0"/>
              <a:t>…“das war der </a:t>
            </a:r>
            <a:r>
              <a:rPr lang="de-AT" sz="3600" b="1" dirty="0" err="1" smtClean="0"/>
              <a:t>Ottensteiner</a:t>
            </a:r>
            <a:r>
              <a:rPr lang="de-AT" sz="3600" b="1" dirty="0" smtClean="0"/>
              <a:t> </a:t>
            </a:r>
          </a:p>
          <a:p>
            <a:r>
              <a:rPr lang="de-AT" sz="3600" b="1" dirty="0" smtClean="0"/>
              <a:t>Stammzahlhaltungsversuch“… (leider…)</a:t>
            </a:r>
            <a:endParaRPr lang="de-AT" sz="3600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-615142" y="2443941"/>
            <a:ext cx="7980218" cy="1066021"/>
          </a:xfrm>
        </p:spPr>
        <p:txBody>
          <a:bodyPr>
            <a:normAutofit fontScale="90000"/>
          </a:bodyPr>
          <a:lstStyle/>
          <a:p>
            <a:r>
              <a:rPr lang="de-AT" sz="6600" dirty="0" smtClean="0">
                <a:solidFill>
                  <a:schemeClr val="accent4"/>
                </a:solidFill>
              </a:rPr>
              <a:t/>
            </a:r>
            <a:br>
              <a:rPr lang="de-AT" sz="6600" dirty="0" smtClean="0">
                <a:solidFill>
                  <a:schemeClr val="accent4"/>
                </a:solidFill>
              </a:rPr>
            </a:br>
            <a:r>
              <a:rPr lang="de-AT" sz="6600" dirty="0" smtClean="0">
                <a:solidFill>
                  <a:schemeClr val="accent4"/>
                </a:solidFill>
              </a:rPr>
              <a:t/>
            </a:r>
            <a:br>
              <a:rPr lang="de-AT" sz="6600" dirty="0" smtClean="0">
                <a:solidFill>
                  <a:schemeClr val="accent4"/>
                </a:solidFill>
              </a:rPr>
            </a:br>
            <a:r>
              <a:rPr lang="de-AT" sz="6600" dirty="0" smtClean="0">
                <a:solidFill>
                  <a:schemeClr val="accent4"/>
                </a:solidFill>
              </a:rPr>
              <a:t>Naturverjüngung</a:t>
            </a:r>
            <a:br>
              <a:rPr lang="de-AT" sz="6600" dirty="0" smtClean="0">
                <a:solidFill>
                  <a:schemeClr val="accent4"/>
                </a:solidFill>
              </a:rPr>
            </a:br>
            <a:r>
              <a:rPr lang="de-AT" sz="6600" dirty="0" smtClean="0">
                <a:solidFill>
                  <a:schemeClr val="accent4"/>
                </a:solidFill>
              </a:rPr>
              <a:t>oder</a:t>
            </a:r>
            <a:br>
              <a:rPr lang="de-AT" sz="6600" dirty="0" smtClean="0">
                <a:solidFill>
                  <a:schemeClr val="accent4"/>
                </a:solidFill>
              </a:rPr>
            </a:br>
            <a:r>
              <a:rPr lang="de-AT" sz="6600" dirty="0" smtClean="0">
                <a:solidFill>
                  <a:schemeClr val="accent4"/>
                </a:solidFill>
              </a:rPr>
              <a:t>Aufforstung?</a:t>
            </a:r>
            <a:br>
              <a:rPr lang="de-AT" sz="6600" dirty="0" smtClean="0">
                <a:solidFill>
                  <a:schemeClr val="accent4"/>
                </a:solidFill>
              </a:rPr>
            </a:br>
            <a:endParaRPr lang="de-AT" sz="6600" dirty="0">
              <a:solidFill>
                <a:schemeClr val="accent4"/>
              </a:solidFill>
            </a:endParaRPr>
          </a:p>
        </p:txBody>
      </p:sp>
      <p:sp>
        <p:nvSpPr>
          <p:cNvPr id="7" name="Untertitel 6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 algn="l"/>
            <a:r>
              <a:rPr lang="de-AT" sz="4400" dirty="0" smtClean="0">
                <a:solidFill>
                  <a:schemeClr val="accent4"/>
                </a:solidFill>
              </a:rPr>
              <a:t>Vorteile – Nachteile</a:t>
            </a:r>
          </a:p>
          <a:p>
            <a:pPr algn="l"/>
            <a:r>
              <a:rPr lang="de-AT" sz="4400" dirty="0" smtClean="0">
                <a:solidFill>
                  <a:schemeClr val="accent4"/>
                </a:solidFill>
              </a:rPr>
              <a:t>Kosten </a:t>
            </a:r>
          </a:p>
          <a:p>
            <a:pPr algn="l"/>
            <a:r>
              <a:rPr lang="de-AT" sz="4400" dirty="0" smtClean="0">
                <a:solidFill>
                  <a:schemeClr val="accent4"/>
                </a:solidFill>
              </a:rPr>
              <a:t>Möglichkeiten</a:t>
            </a:r>
          </a:p>
          <a:p>
            <a:pPr algn="l"/>
            <a:endParaRPr lang="de-AT" sz="4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9170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59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9457" y="412235"/>
            <a:ext cx="10196421" cy="911740"/>
          </a:xfrm>
        </p:spPr>
        <p:txBody>
          <a:bodyPr>
            <a:noAutofit/>
          </a:bodyPr>
          <a:lstStyle/>
          <a:p>
            <a:r>
              <a:rPr lang="de-AT" sz="7200" b="1" i="1" dirty="0" smtClean="0"/>
              <a:t>Programm - Vormittag</a:t>
            </a:r>
            <a:endParaRPr lang="de-AT" sz="7200" b="1" i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73986" y="1552755"/>
            <a:ext cx="10009229" cy="5305245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de-AT" sz="4000" dirty="0" smtClean="0"/>
              <a:t>Begrüßung - Erwartungen – Was ist mir wichtig!</a:t>
            </a:r>
          </a:p>
          <a:p>
            <a:r>
              <a:rPr lang="de-AT" sz="4000" dirty="0" smtClean="0"/>
              <a:t>Worunter leidet der Wald besonders? – Überblick über Klimaveränderung und  Standortsfaktoren; Borkenkäferschäden</a:t>
            </a:r>
          </a:p>
          <a:p>
            <a:pPr lvl="0"/>
            <a:r>
              <a:rPr lang="de-AT" sz="4000" dirty="0" smtClean="0"/>
              <a:t>Naturverjüngung oder Aufforstung? – Möglichkeiten, Voraussetzungen, Vorteile, Nachteile, Kosten</a:t>
            </a:r>
          </a:p>
          <a:p>
            <a:pPr lvl="0"/>
            <a:r>
              <a:rPr lang="de-AT" sz="4000" dirty="0" smtClean="0"/>
              <a:t>Welche Baumarten wo setzen? – Woher bekomme ich die Forstpflanzen? Pflanzenbehandlung und Pflanzmethoden</a:t>
            </a:r>
          </a:p>
          <a:p>
            <a:pPr>
              <a:buNone/>
            </a:pPr>
            <a:endParaRPr lang="de-AT" sz="4000" b="1" dirty="0" smtClean="0"/>
          </a:p>
        </p:txBody>
      </p:sp>
      <p:sp>
        <p:nvSpPr>
          <p:cNvPr id="4" name="Textfeld 3"/>
          <p:cNvSpPr txBox="1"/>
          <p:nvPr/>
        </p:nvSpPr>
        <p:spPr>
          <a:xfrm>
            <a:off x="9505951" y="104775"/>
            <a:ext cx="2686049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406400">
              <a:srgbClr val="FFC000">
                <a:alpha val="22000"/>
              </a:srgbClr>
            </a:glow>
            <a:outerShdw blurRad="57150" dist="19050" dir="5400000" algn="ctr" rotWithShape="0">
              <a:srgbClr val="000000">
                <a:alpha val="63000"/>
              </a:srgbClr>
            </a:outerShdw>
            <a:reflection blurRad="520700" stA="18000" endPos="65000" dist="546100" dir="5400000" sy="-100000" algn="bl" rotWithShape="0"/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AT" sz="3200" dirty="0" smtClean="0">
                <a:latin typeface="AR DARLING" panose="02000000000000000000" pitchFamily="2" charset="0"/>
              </a:rPr>
              <a:t>Wald &amp; Holz</a:t>
            </a:r>
            <a:endParaRPr lang="de-AT" sz="3200" dirty="0">
              <a:latin typeface="AR DARLING" panose="02000000000000000000" pitchFamily="2" charset="0"/>
            </a:endParaRPr>
          </a:p>
        </p:txBody>
      </p:sp>
      <p:cxnSp>
        <p:nvCxnSpPr>
          <p:cNvPr id="10" name="Gerader Verbinder 9"/>
          <p:cNvCxnSpPr/>
          <p:nvPr/>
        </p:nvCxnSpPr>
        <p:spPr>
          <a:xfrm>
            <a:off x="0" y="1323975"/>
            <a:ext cx="12192000" cy="0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25" y="1323975"/>
            <a:ext cx="1367612" cy="91174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0600" y="2479160"/>
            <a:ext cx="1362850" cy="9144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3630139"/>
            <a:ext cx="1362075" cy="908050"/>
          </a:xfrm>
          <a:prstGeom prst="rect">
            <a:avLst/>
          </a:prstGeom>
        </p:spPr>
      </p:pic>
      <p:cxnSp>
        <p:nvCxnSpPr>
          <p:cNvPr id="6" name="Gerader Verbinder 5"/>
          <p:cNvCxnSpPr/>
          <p:nvPr/>
        </p:nvCxnSpPr>
        <p:spPr>
          <a:xfrm>
            <a:off x="1323975" y="0"/>
            <a:ext cx="38100" cy="6858000"/>
          </a:xfrm>
          <a:prstGeom prst="line">
            <a:avLst/>
          </a:prstGeom>
          <a:ln w="6350">
            <a:solidFill>
              <a:schemeClr val="accent6">
                <a:alpha val="29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70363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1026" name="Picture 2" descr="C:\Users\w10\Documents\Grulich\WW Heute\Fraglich 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5931" y="413370"/>
            <a:ext cx="8315748" cy="6236811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565265" y="4289367"/>
            <a:ext cx="38072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 smtClean="0"/>
              <a:t>„Da lacht das</a:t>
            </a:r>
          </a:p>
          <a:p>
            <a:r>
              <a:rPr lang="de-AT" sz="3200" b="1" dirty="0" smtClean="0"/>
              <a:t>Herz!“</a:t>
            </a:r>
            <a:endParaRPr lang="de-AT" sz="32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4800" b="1" dirty="0" smtClean="0"/>
              <a:t>Naturverjüngung  - Voraussetzungen</a:t>
            </a:r>
            <a:endParaRPr lang="de-AT" sz="4800" b="1" dirty="0"/>
          </a:p>
        </p:txBody>
      </p:sp>
      <p:pic>
        <p:nvPicPr>
          <p:cNvPr id="2051" name="Picture 3" descr="C:\Users\w10\Pictures\Waldbau\Aufforstung mit LH IMG_88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513" y="1500122"/>
            <a:ext cx="6976943" cy="4651295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9034" y="1529196"/>
            <a:ext cx="6155054" cy="4614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b="1" dirty="0" smtClean="0"/>
              <a:t>Naturverjüngung oder Aufforstung</a:t>
            </a:r>
            <a:endParaRPr lang="de-AT" b="1" dirty="0"/>
          </a:p>
        </p:txBody>
      </p:sp>
      <p:pic>
        <p:nvPicPr>
          <p:cNvPr id="4" name="Inhaltsplatzhalter 3" descr="DSCN69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98517" y="1499164"/>
            <a:ext cx="5971059" cy="4478294"/>
          </a:xfrm>
        </p:spPr>
      </p:pic>
      <p:pic>
        <p:nvPicPr>
          <p:cNvPr id="5" name="Grafik 4" descr="DSCN69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4543" y="2410691"/>
            <a:ext cx="5264727" cy="394854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Inhaltsplatzhalter 4" descr="DSCN70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18933" y="251273"/>
            <a:ext cx="8056092" cy="6042069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Herbert Grulich – Martinsberg, 14. Jänner 2020</a:t>
            </a:r>
            <a:endParaRPr lang="de-AT"/>
          </a:p>
        </p:txBody>
      </p:sp>
      <p:sp>
        <p:nvSpPr>
          <p:cNvPr id="6" name="Textfeld 5"/>
          <p:cNvSpPr txBox="1"/>
          <p:nvPr/>
        </p:nvSpPr>
        <p:spPr>
          <a:xfrm>
            <a:off x="914400" y="4222865"/>
            <a:ext cx="6949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b="1" dirty="0" smtClean="0"/>
              <a:t>Aufforstungen besser ohne Zaun </a:t>
            </a:r>
          </a:p>
          <a:p>
            <a:r>
              <a:rPr lang="de-AT" sz="3600" b="1" dirty="0" smtClean="0"/>
              <a:t>aber mit Schwerpunktbejagung“!</a:t>
            </a:r>
            <a:endParaRPr lang="de-AT" sz="3600" b="1" dirty="0"/>
          </a:p>
        </p:txBody>
      </p:sp>
      <p:sp>
        <p:nvSpPr>
          <p:cNvPr id="7" name="Pfeil nach rechts 6"/>
          <p:cNvSpPr/>
          <p:nvPr/>
        </p:nvSpPr>
        <p:spPr>
          <a:xfrm>
            <a:off x="5968538" y="1429788"/>
            <a:ext cx="665018" cy="532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Inhaltsplatzhalter 4" descr="DSCN69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Herbert Grulich – Martinsberg, 14. Jänner 2020</a:t>
            </a:r>
            <a:endParaRPr lang="de-AT"/>
          </a:p>
        </p:txBody>
      </p:sp>
      <p:pic>
        <p:nvPicPr>
          <p:cNvPr id="6" name="Grafik 5" descr="DSCN69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4001" y="249754"/>
            <a:ext cx="8201520" cy="615114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142211" y="4272742"/>
            <a:ext cx="49876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 smtClean="0"/>
              <a:t>Gruppenweise mischen</a:t>
            </a:r>
          </a:p>
          <a:p>
            <a:r>
              <a:rPr lang="de-AT" sz="2800" b="1" dirty="0" smtClean="0"/>
              <a:t>Besser als Einzelmischung…</a:t>
            </a:r>
            <a:endParaRPr lang="de-AT" sz="2800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Inhaltsplatzhalter 4" descr="DSCN69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23487" y="0"/>
            <a:ext cx="8235950" cy="6176963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Herbert Grulich – Martinsberg, 14. Jänner 2020</a:t>
            </a:r>
            <a:endParaRPr lang="de-AT"/>
          </a:p>
        </p:txBody>
      </p:sp>
      <p:sp>
        <p:nvSpPr>
          <p:cNvPr id="6" name="Textfeld 5"/>
          <p:cNvSpPr txBox="1"/>
          <p:nvPr/>
        </p:nvSpPr>
        <p:spPr>
          <a:xfrm>
            <a:off x="3291840" y="4572000"/>
            <a:ext cx="55362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 smtClean="0"/>
              <a:t>Mischwaldbegründung mit Weißtanne in kleinen kurzen Reihen</a:t>
            </a:r>
          </a:p>
          <a:p>
            <a:endParaRPr lang="de-AT" sz="2800" b="1" dirty="0" smtClean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b="1" i="1" dirty="0" smtClean="0"/>
              <a:t>„ </a:t>
            </a:r>
            <a:r>
              <a:rPr lang="de-AT" b="1" i="1" dirty="0" err="1" smtClean="0"/>
              <a:t>Nesterpflanzung</a:t>
            </a:r>
            <a:r>
              <a:rPr lang="de-AT" b="1" i="1" dirty="0" smtClean="0"/>
              <a:t>“</a:t>
            </a:r>
            <a:endParaRPr lang="de-AT" b="1" i="1" dirty="0"/>
          </a:p>
        </p:txBody>
      </p:sp>
      <p:pic>
        <p:nvPicPr>
          <p:cNvPr id="5" name="Inhaltsplatzhalter 4" descr="DSCN7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95108" y="1296785"/>
            <a:ext cx="6506904" cy="4880178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Herbert Grulich – Martinsberg, 14. Jänner 2020</a:t>
            </a:r>
            <a:endParaRPr lang="de-AT"/>
          </a:p>
        </p:txBody>
      </p:sp>
      <p:sp>
        <p:nvSpPr>
          <p:cNvPr id="6" name="Textfeld 5"/>
          <p:cNvSpPr txBox="1"/>
          <p:nvPr/>
        </p:nvSpPr>
        <p:spPr>
          <a:xfrm>
            <a:off x="964276" y="4189615"/>
            <a:ext cx="34082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b="1" dirty="0" smtClean="0"/>
              <a:t>Wenn, dann nur </a:t>
            </a:r>
          </a:p>
          <a:p>
            <a:r>
              <a:rPr lang="de-AT" sz="2000" b="1" dirty="0" smtClean="0"/>
              <a:t>Kleine Zäune</a:t>
            </a:r>
          </a:p>
          <a:p>
            <a:r>
              <a:rPr lang="de-AT" sz="2000" b="1" dirty="0" smtClean="0"/>
              <a:t>verwenden!</a:t>
            </a:r>
          </a:p>
          <a:p>
            <a:r>
              <a:rPr lang="de-AT" sz="2000" b="1" dirty="0" smtClean="0"/>
              <a:t>Keine „Wildfallen“!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35961" y="463994"/>
            <a:ext cx="10009229" cy="911740"/>
          </a:xfrm>
        </p:spPr>
        <p:txBody>
          <a:bodyPr>
            <a:noAutofit/>
          </a:bodyPr>
          <a:lstStyle/>
          <a:p>
            <a:r>
              <a:rPr lang="de-AT" sz="7200" b="1" i="1" dirty="0" smtClean="0"/>
              <a:t>Kostendiskussion</a:t>
            </a:r>
            <a:endParaRPr lang="de-AT" sz="7200" b="1" i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04974" y="1621766"/>
            <a:ext cx="10009229" cy="4433977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de-AT" sz="3200" dirty="0" smtClean="0"/>
              <a:t>Pflanzenkosten</a:t>
            </a:r>
          </a:p>
          <a:p>
            <a:pPr>
              <a:buFont typeface="Wingdings" pitchFamily="2" charset="2"/>
              <a:buChar char="Ø"/>
            </a:pPr>
            <a:r>
              <a:rPr lang="de-AT" sz="3200" dirty="0" smtClean="0"/>
              <a:t>Aufforstungskosten</a:t>
            </a:r>
          </a:p>
          <a:p>
            <a:pPr>
              <a:buFont typeface="Wingdings" pitchFamily="2" charset="2"/>
              <a:buChar char="Ø"/>
            </a:pPr>
            <a:r>
              <a:rPr lang="de-AT" sz="3200" dirty="0" smtClean="0"/>
              <a:t>Schutzmaßnahmen? Zaun oder Einzelschutz?</a:t>
            </a:r>
          </a:p>
          <a:p>
            <a:pPr>
              <a:buFont typeface="Wingdings" pitchFamily="2" charset="2"/>
              <a:buChar char="Ø"/>
            </a:pPr>
            <a:r>
              <a:rPr lang="de-AT" sz="3200" dirty="0" smtClean="0"/>
              <a:t>Bodenbewuchs – muss ausgemäht werden?  Wie oft?</a:t>
            </a:r>
          </a:p>
          <a:p>
            <a:pPr>
              <a:buFont typeface="Wingdings" pitchFamily="2" charset="2"/>
              <a:buChar char="Ø"/>
            </a:pPr>
            <a:r>
              <a:rPr lang="de-AT" sz="3200" dirty="0" smtClean="0"/>
              <a:t>Wie ist das natürliche Nahrungsangebot für Wild?</a:t>
            </a:r>
          </a:p>
          <a:p>
            <a:pPr>
              <a:buFont typeface="Wingdings" pitchFamily="2" charset="2"/>
              <a:buChar char="Ø"/>
            </a:pPr>
            <a:r>
              <a:rPr lang="de-AT" sz="3200" dirty="0" smtClean="0"/>
              <a:t>Kosten für Kontrollen (Zäune/Sturmschäden usw.)</a:t>
            </a:r>
          </a:p>
          <a:p>
            <a:pPr>
              <a:buFont typeface="Wingdings" pitchFamily="2" charset="2"/>
              <a:buChar char="Ø"/>
            </a:pPr>
            <a:r>
              <a:rPr lang="de-AT" sz="3200" dirty="0" smtClean="0"/>
              <a:t>Kosten für Zaunabbau usw.</a:t>
            </a:r>
          </a:p>
          <a:p>
            <a:pPr>
              <a:buFont typeface="Wingdings" pitchFamily="2" charset="2"/>
              <a:buChar char="Ø"/>
            </a:pPr>
            <a:r>
              <a:rPr lang="de-AT" sz="3200" dirty="0" smtClean="0"/>
              <a:t>Sonstige…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9505951" y="104775"/>
            <a:ext cx="2686049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406400">
              <a:srgbClr val="FFC000">
                <a:alpha val="22000"/>
              </a:srgbClr>
            </a:glow>
            <a:outerShdw blurRad="57150" dist="19050" dir="5400000" algn="ctr" rotWithShape="0">
              <a:srgbClr val="000000">
                <a:alpha val="63000"/>
              </a:srgbClr>
            </a:outerShdw>
            <a:reflection blurRad="520700" stA="18000" endPos="65000" dist="546100" dir="5400000" sy="-100000" algn="bl" rotWithShape="0"/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AT" sz="3200" dirty="0" smtClean="0">
                <a:latin typeface="AR DARLING" panose="02000000000000000000" pitchFamily="2" charset="0"/>
              </a:rPr>
              <a:t>Wald &amp; Holz</a:t>
            </a:r>
            <a:endParaRPr lang="de-AT" sz="3200" dirty="0">
              <a:latin typeface="AR DARLING" panose="02000000000000000000" pitchFamily="2" charset="0"/>
            </a:endParaRPr>
          </a:p>
        </p:txBody>
      </p:sp>
      <p:cxnSp>
        <p:nvCxnSpPr>
          <p:cNvPr id="10" name="Gerader Verbinder 9"/>
          <p:cNvCxnSpPr/>
          <p:nvPr/>
        </p:nvCxnSpPr>
        <p:spPr>
          <a:xfrm>
            <a:off x="0" y="1323975"/>
            <a:ext cx="12192000" cy="0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25" y="1323975"/>
            <a:ext cx="1367612" cy="91174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0600" y="2479160"/>
            <a:ext cx="1362850" cy="9144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3630139"/>
            <a:ext cx="1362075" cy="908050"/>
          </a:xfrm>
          <a:prstGeom prst="rect">
            <a:avLst/>
          </a:prstGeom>
        </p:spPr>
      </p:pic>
      <p:cxnSp>
        <p:nvCxnSpPr>
          <p:cNvPr id="6" name="Gerader Verbinder 5"/>
          <p:cNvCxnSpPr/>
          <p:nvPr/>
        </p:nvCxnSpPr>
        <p:spPr>
          <a:xfrm>
            <a:off x="1323975" y="0"/>
            <a:ext cx="38100" cy="6858000"/>
          </a:xfrm>
          <a:prstGeom prst="line">
            <a:avLst/>
          </a:prstGeom>
          <a:ln w="6350">
            <a:solidFill>
              <a:schemeClr val="accent6">
                <a:alpha val="29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70363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4800" b="1" dirty="0" smtClean="0"/>
              <a:t>Naturverjüngung oder Aufforstung</a:t>
            </a:r>
            <a:endParaRPr lang="de-AT" sz="4800" b="1" dirty="0"/>
          </a:p>
        </p:txBody>
      </p:sp>
      <p:pic>
        <p:nvPicPr>
          <p:cNvPr id="3075" name="Picture 3" descr="C:\Users\w10\Pictures\Waldbau\Aufforstungsfläch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8829" y="1732184"/>
            <a:ext cx="6903171" cy="4602113"/>
          </a:xfrm>
          <a:prstGeom prst="rect">
            <a:avLst/>
          </a:prstGeom>
          <a:noFill/>
        </p:spPr>
      </p:pic>
      <p:pic>
        <p:nvPicPr>
          <p:cNvPr id="3074" name="Picture 2" descr="C:\Users\w10\Pictures\Waldbau\Exkursion_Altenburg_20092019_066[1]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695796"/>
            <a:ext cx="6164871" cy="4621877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3724102" y="5070764"/>
            <a:ext cx="48213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 smtClean="0"/>
              <a:t>Brombeere  schützt</a:t>
            </a:r>
          </a:p>
          <a:p>
            <a:r>
              <a:rPr lang="de-AT" sz="2400" b="1" dirty="0" smtClean="0"/>
              <a:t>oft die </a:t>
            </a:r>
          </a:p>
          <a:p>
            <a:r>
              <a:rPr lang="de-AT" sz="2400" b="1" dirty="0" smtClean="0"/>
              <a:t>Naturverjüngung!</a:t>
            </a:r>
            <a:endParaRPr lang="de-AT" sz="2400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59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0883" y="412235"/>
            <a:ext cx="10903319" cy="911740"/>
          </a:xfrm>
        </p:spPr>
        <p:txBody>
          <a:bodyPr>
            <a:noAutofit/>
          </a:bodyPr>
          <a:lstStyle/>
          <a:p>
            <a:r>
              <a:rPr lang="de-AT" sz="5400" b="1" i="1" dirty="0" smtClean="0"/>
              <a:t>Was braucht der Wald am dringendsten</a:t>
            </a:r>
            <a:endParaRPr lang="de-AT" sz="5400" b="1" i="1" dirty="0"/>
          </a:p>
        </p:txBody>
      </p:sp>
      <p:sp>
        <p:nvSpPr>
          <p:cNvPr id="4" name="Textfeld 3"/>
          <p:cNvSpPr txBox="1"/>
          <p:nvPr/>
        </p:nvSpPr>
        <p:spPr>
          <a:xfrm>
            <a:off x="9505951" y="104775"/>
            <a:ext cx="2686049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406400">
              <a:srgbClr val="FFC000">
                <a:alpha val="22000"/>
              </a:srgbClr>
            </a:glow>
            <a:outerShdw blurRad="57150" dist="19050" dir="5400000" algn="ctr" rotWithShape="0">
              <a:srgbClr val="000000">
                <a:alpha val="63000"/>
              </a:srgbClr>
            </a:outerShdw>
            <a:reflection blurRad="520700" stA="18000" endPos="65000" dist="546100" dir="5400000" sy="-100000" algn="bl" rotWithShape="0"/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AT" sz="3200" dirty="0" smtClean="0">
                <a:latin typeface="AR DARLING" panose="02000000000000000000" pitchFamily="2" charset="0"/>
              </a:rPr>
              <a:t>Wald &amp; Holz</a:t>
            </a:r>
            <a:endParaRPr lang="de-AT" sz="3200" dirty="0">
              <a:latin typeface="AR DARLING" panose="02000000000000000000" pitchFamily="2" charset="0"/>
            </a:endParaRPr>
          </a:p>
        </p:txBody>
      </p:sp>
      <p:cxnSp>
        <p:nvCxnSpPr>
          <p:cNvPr id="10" name="Gerader Verbinder 9"/>
          <p:cNvCxnSpPr/>
          <p:nvPr/>
        </p:nvCxnSpPr>
        <p:spPr>
          <a:xfrm>
            <a:off x="0" y="1323975"/>
            <a:ext cx="12192000" cy="0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25" y="1323975"/>
            <a:ext cx="1367612" cy="91174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0600" y="2479160"/>
            <a:ext cx="1362850" cy="9144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3630139"/>
            <a:ext cx="1362075" cy="908050"/>
          </a:xfrm>
          <a:prstGeom prst="rect">
            <a:avLst/>
          </a:prstGeom>
        </p:spPr>
      </p:pic>
      <p:cxnSp>
        <p:nvCxnSpPr>
          <p:cNvPr id="6" name="Gerader Verbinder 5"/>
          <p:cNvCxnSpPr/>
          <p:nvPr/>
        </p:nvCxnSpPr>
        <p:spPr>
          <a:xfrm>
            <a:off x="1323975" y="0"/>
            <a:ext cx="38100" cy="6858000"/>
          </a:xfrm>
          <a:prstGeom prst="line">
            <a:avLst/>
          </a:prstGeom>
          <a:ln w="6350">
            <a:solidFill>
              <a:schemeClr val="accent6">
                <a:alpha val="29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Inhaltsplatzhalter 12"/>
          <p:cNvSpPr>
            <a:spLocks noGrp="1"/>
          </p:cNvSpPr>
          <p:nvPr>
            <p:ph idx="1"/>
          </p:nvPr>
        </p:nvSpPr>
        <p:spPr>
          <a:xfrm>
            <a:off x="1587260" y="1825625"/>
            <a:ext cx="9766540" cy="435133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de-AT" sz="6000" b="1" i="1" dirty="0" smtClean="0"/>
              <a:t>„Sofort 	- 	Längerfristig“</a:t>
            </a:r>
          </a:p>
          <a:p>
            <a:pPr algn="ctr">
              <a:buFont typeface="Wingdings" pitchFamily="2" charset="2"/>
              <a:buChar char="Ø"/>
            </a:pPr>
            <a:r>
              <a:rPr lang="de-AT" sz="4800" b="1" i="1" dirty="0" smtClean="0"/>
              <a:t>Waldbesitzer</a:t>
            </a:r>
          </a:p>
          <a:p>
            <a:pPr algn="ctr">
              <a:buFont typeface="Wingdings" pitchFamily="2" charset="2"/>
              <a:buChar char="Ø"/>
            </a:pPr>
            <a:r>
              <a:rPr lang="de-AT" sz="4800" b="1" i="1" dirty="0" smtClean="0"/>
              <a:t>Landwirtschaft</a:t>
            </a:r>
          </a:p>
          <a:p>
            <a:pPr algn="ctr">
              <a:buFont typeface="Wingdings" pitchFamily="2" charset="2"/>
              <a:buChar char="Ø"/>
            </a:pPr>
            <a:r>
              <a:rPr lang="de-AT" sz="4800" b="1" i="1" dirty="0" smtClean="0"/>
              <a:t>Jäger</a:t>
            </a:r>
          </a:p>
          <a:p>
            <a:pPr algn="ctr">
              <a:buFont typeface="Wingdings" pitchFamily="2" charset="2"/>
              <a:buChar char="Ø"/>
            </a:pPr>
            <a:r>
              <a:rPr lang="de-AT" sz="4800" b="1" i="1" dirty="0" smtClean="0"/>
              <a:t>Gesellschaft</a:t>
            </a:r>
          </a:p>
        </p:txBody>
      </p:sp>
    </p:spTree>
    <p:extLst>
      <p:ext uri="{BB962C8B-B14F-4D97-AF65-F5344CB8AC3E}">
        <p14:creationId xmlns="" xmlns:p14="http://schemas.microsoft.com/office/powerpoint/2010/main" val="170363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59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9457" y="412235"/>
            <a:ext cx="10196421" cy="911740"/>
          </a:xfrm>
        </p:spPr>
        <p:txBody>
          <a:bodyPr>
            <a:noAutofit/>
          </a:bodyPr>
          <a:lstStyle/>
          <a:p>
            <a:r>
              <a:rPr lang="de-AT" sz="7200" b="1" i="1" dirty="0" smtClean="0"/>
              <a:t>Programm - Nachmittag</a:t>
            </a:r>
            <a:endParaRPr lang="de-AT" sz="7200" b="1" i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73986" y="1552755"/>
            <a:ext cx="10009229" cy="5305245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de-AT" sz="4000" b="1" i="1" dirty="0" smtClean="0"/>
              <a:t>Waldbegehung – Besichtigung - Beispielsflächen</a:t>
            </a:r>
          </a:p>
          <a:p>
            <a:pPr lvl="0"/>
            <a:r>
              <a:rPr lang="de-AT" sz="4000" dirty="0" smtClean="0"/>
              <a:t>Schadflächen von Fichtenborkenkäfern u.a. („Was ist ein Käferloch?“)</a:t>
            </a:r>
          </a:p>
          <a:p>
            <a:pPr lvl="0"/>
            <a:r>
              <a:rPr lang="de-AT" sz="4000" dirty="0" smtClean="0"/>
              <a:t>Aufforstungsflächen mit Laub- und Nadelhölzern</a:t>
            </a:r>
          </a:p>
          <a:p>
            <a:pPr lvl="0"/>
            <a:r>
              <a:rPr lang="de-AT" sz="4000" dirty="0" smtClean="0"/>
              <a:t>Pflegaufwand – Schutzmaßnahmen – Wildschutz</a:t>
            </a:r>
          </a:p>
          <a:p>
            <a:pPr lvl="0"/>
            <a:r>
              <a:rPr lang="de-AT" sz="4000" dirty="0" err="1" smtClean="0"/>
              <a:t>Naturverjüngungen</a:t>
            </a:r>
            <a:r>
              <a:rPr lang="de-AT" sz="4000" dirty="0" smtClean="0"/>
              <a:t> mit und ohne Zaun </a:t>
            </a:r>
          </a:p>
          <a:p>
            <a:pPr lvl="0"/>
            <a:r>
              <a:rPr lang="de-AT" sz="4000" dirty="0" smtClean="0"/>
              <a:t>Vorbeugende Maßnahmen gegen Wild- und andere Schäden</a:t>
            </a:r>
          </a:p>
          <a:p>
            <a:pPr lvl="0"/>
            <a:r>
              <a:rPr lang="de-AT" sz="4000" dirty="0" smtClean="0"/>
              <a:t>Waldökologie – Wann bin ich nachhaltig?</a:t>
            </a:r>
          </a:p>
          <a:p>
            <a:pPr>
              <a:buNone/>
            </a:pPr>
            <a:endParaRPr lang="de-AT" sz="4000" b="1" dirty="0" smtClean="0"/>
          </a:p>
        </p:txBody>
      </p:sp>
      <p:sp>
        <p:nvSpPr>
          <p:cNvPr id="4" name="Textfeld 3"/>
          <p:cNvSpPr txBox="1"/>
          <p:nvPr/>
        </p:nvSpPr>
        <p:spPr>
          <a:xfrm>
            <a:off x="9505951" y="104775"/>
            <a:ext cx="2686049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406400">
              <a:srgbClr val="FFC000">
                <a:alpha val="22000"/>
              </a:srgbClr>
            </a:glow>
            <a:outerShdw blurRad="57150" dist="19050" dir="5400000" algn="ctr" rotWithShape="0">
              <a:srgbClr val="000000">
                <a:alpha val="63000"/>
              </a:srgbClr>
            </a:outerShdw>
            <a:reflection blurRad="520700" stA="18000" endPos="65000" dist="546100" dir="5400000" sy="-100000" algn="bl" rotWithShape="0"/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AT" sz="3200" dirty="0" smtClean="0">
                <a:latin typeface="AR DARLING" panose="02000000000000000000" pitchFamily="2" charset="0"/>
              </a:rPr>
              <a:t>Wald &amp; Holz</a:t>
            </a:r>
            <a:endParaRPr lang="de-AT" sz="3200" dirty="0">
              <a:latin typeface="AR DARLING" panose="02000000000000000000" pitchFamily="2" charset="0"/>
            </a:endParaRPr>
          </a:p>
        </p:txBody>
      </p:sp>
      <p:cxnSp>
        <p:nvCxnSpPr>
          <p:cNvPr id="10" name="Gerader Verbinder 9"/>
          <p:cNvCxnSpPr/>
          <p:nvPr/>
        </p:nvCxnSpPr>
        <p:spPr>
          <a:xfrm>
            <a:off x="0" y="1323975"/>
            <a:ext cx="12192000" cy="0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25" y="1323975"/>
            <a:ext cx="1367612" cy="91174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0600" y="2479160"/>
            <a:ext cx="1362850" cy="9144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3630139"/>
            <a:ext cx="1362075" cy="908050"/>
          </a:xfrm>
          <a:prstGeom prst="rect">
            <a:avLst/>
          </a:prstGeom>
        </p:spPr>
      </p:pic>
      <p:cxnSp>
        <p:nvCxnSpPr>
          <p:cNvPr id="6" name="Gerader Verbinder 5"/>
          <p:cNvCxnSpPr/>
          <p:nvPr/>
        </p:nvCxnSpPr>
        <p:spPr>
          <a:xfrm>
            <a:off x="1323975" y="0"/>
            <a:ext cx="38100" cy="6858000"/>
          </a:xfrm>
          <a:prstGeom prst="line">
            <a:avLst/>
          </a:prstGeom>
          <a:ln w="6350">
            <a:solidFill>
              <a:schemeClr val="accent6">
                <a:alpha val="29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70363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59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0883" y="412235"/>
            <a:ext cx="10903319" cy="911740"/>
          </a:xfrm>
        </p:spPr>
        <p:txBody>
          <a:bodyPr>
            <a:noAutofit/>
          </a:bodyPr>
          <a:lstStyle/>
          <a:p>
            <a:r>
              <a:rPr lang="de-AT" sz="5400" b="1" i="1" dirty="0" smtClean="0"/>
              <a:t>Was braucht der Wald am dringendsten</a:t>
            </a:r>
            <a:endParaRPr lang="de-AT" sz="5400" b="1" i="1" dirty="0"/>
          </a:p>
        </p:txBody>
      </p:sp>
      <p:sp>
        <p:nvSpPr>
          <p:cNvPr id="4" name="Textfeld 3"/>
          <p:cNvSpPr txBox="1"/>
          <p:nvPr/>
        </p:nvSpPr>
        <p:spPr>
          <a:xfrm>
            <a:off x="9505951" y="104775"/>
            <a:ext cx="2686049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406400">
              <a:srgbClr val="FFC000">
                <a:alpha val="22000"/>
              </a:srgbClr>
            </a:glow>
            <a:outerShdw blurRad="57150" dist="19050" dir="5400000" algn="ctr" rotWithShape="0">
              <a:srgbClr val="000000">
                <a:alpha val="63000"/>
              </a:srgbClr>
            </a:outerShdw>
            <a:reflection blurRad="520700" stA="18000" endPos="65000" dist="546100" dir="5400000" sy="-100000" algn="bl" rotWithShape="0"/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AT" sz="3200" dirty="0" smtClean="0">
                <a:latin typeface="AR DARLING" panose="02000000000000000000" pitchFamily="2" charset="0"/>
              </a:rPr>
              <a:t>Wald &amp; Holz</a:t>
            </a:r>
            <a:endParaRPr lang="de-AT" sz="3200" dirty="0">
              <a:latin typeface="AR DARLING" panose="02000000000000000000" pitchFamily="2" charset="0"/>
            </a:endParaRPr>
          </a:p>
        </p:txBody>
      </p:sp>
      <p:cxnSp>
        <p:nvCxnSpPr>
          <p:cNvPr id="10" name="Gerader Verbinder 9"/>
          <p:cNvCxnSpPr/>
          <p:nvPr/>
        </p:nvCxnSpPr>
        <p:spPr>
          <a:xfrm>
            <a:off x="0" y="1323975"/>
            <a:ext cx="12192000" cy="0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25" y="1323975"/>
            <a:ext cx="1367612" cy="91174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0600" y="2479160"/>
            <a:ext cx="1362850" cy="9144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3630139"/>
            <a:ext cx="1362075" cy="908050"/>
          </a:xfrm>
          <a:prstGeom prst="rect">
            <a:avLst/>
          </a:prstGeom>
        </p:spPr>
      </p:pic>
      <p:cxnSp>
        <p:nvCxnSpPr>
          <p:cNvPr id="6" name="Gerader Verbinder 5"/>
          <p:cNvCxnSpPr/>
          <p:nvPr/>
        </p:nvCxnSpPr>
        <p:spPr>
          <a:xfrm>
            <a:off x="1323975" y="0"/>
            <a:ext cx="38100" cy="6858000"/>
          </a:xfrm>
          <a:prstGeom prst="line">
            <a:avLst/>
          </a:prstGeom>
          <a:ln w="6350">
            <a:solidFill>
              <a:schemeClr val="accent6">
                <a:alpha val="29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Inhaltsplatzhalter 12"/>
          <p:cNvSpPr>
            <a:spLocks noGrp="1"/>
          </p:cNvSpPr>
          <p:nvPr>
            <p:ph idx="1"/>
          </p:nvPr>
        </p:nvSpPr>
        <p:spPr>
          <a:xfrm>
            <a:off x="1587260" y="1825625"/>
            <a:ext cx="976654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de-AT" sz="6000" b="1" i="1" dirty="0" smtClean="0"/>
              <a:t>Sofort : Waldbesitzer:</a:t>
            </a:r>
          </a:p>
          <a:p>
            <a:pPr>
              <a:buFont typeface="Wingdings" pitchFamily="2" charset="2"/>
              <a:buChar char="Ø"/>
            </a:pPr>
            <a:r>
              <a:rPr lang="de-AT" sz="3200" b="1" i="1" dirty="0" smtClean="0"/>
              <a:t> Waldkontrollen rechtzeitig</a:t>
            </a:r>
          </a:p>
          <a:p>
            <a:pPr>
              <a:buFont typeface="Wingdings" pitchFamily="2" charset="2"/>
              <a:buChar char="Ø"/>
            </a:pPr>
            <a:r>
              <a:rPr lang="de-AT" sz="3200" b="1" i="1" dirty="0" smtClean="0"/>
              <a:t> Mehr Wissen über Borkenkäferentwicklung</a:t>
            </a:r>
          </a:p>
          <a:p>
            <a:pPr>
              <a:buFont typeface="Wingdings" pitchFamily="2" charset="2"/>
              <a:buChar char="Ø"/>
            </a:pPr>
            <a:r>
              <a:rPr lang="de-AT" sz="3200" b="1" i="1" dirty="0" smtClean="0"/>
              <a:t>Rechtzeitiges Entfernen „erster Käferbäume“</a:t>
            </a:r>
          </a:p>
          <a:p>
            <a:pPr>
              <a:buFont typeface="Wingdings" pitchFamily="2" charset="2"/>
              <a:buChar char="Ø"/>
            </a:pPr>
            <a:r>
              <a:rPr lang="de-AT" sz="3200" b="1" i="1" dirty="0" smtClean="0"/>
              <a:t>Waldhygiene – „richtige“ Holzlagerung</a:t>
            </a:r>
          </a:p>
          <a:p>
            <a:pPr>
              <a:buFont typeface="Wingdings" pitchFamily="2" charset="2"/>
              <a:buChar char="Ø"/>
            </a:pPr>
            <a:r>
              <a:rPr lang="de-AT" sz="3200" b="1" i="1" dirty="0" smtClean="0"/>
              <a:t>Wipfel- und Abfallholz nicht in </a:t>
            </a:r>
            <a:r>
              <a:rPr lang="de-AT" sz="3200" b="1" i="1" dirty="0" err="1" smtClean="0"/>
              <a:t>Waldnähe</a:t>
            </a:r>
            <a:r>
              <a:rPr lang="de-AT" sz="3200" b="1" i="1" dirty="0" smtClean="0"/>
              <a:t> lagern</a:t>
            </a:r>
          </a:p>
          <a:p>
            <a:pPr>
              <a:buFont typeface="Wingdings" pitchFamily="2" charset="2"/>
              <a:buChar char="Ø"/>
            </a:pPr>
            <a:r>
              <a:rPr lang="de-AT" sz="3200" b="1" i="1" dirty="0" smtClean="0"/>
              <a:t>Rasche Holzabfuhr/rasches Hacken…</a:t>
            </a:r>
          </a:p>
          <a:p>
            <a:pPr>
              <a:buFont typeface="Wingdings" pitchFamily="2" charset="2"/>
              <a:buChar char="Ø"/>
            </a:pPr>
            <a:endParaRPr lang="de-AT" sz="3200" b="1" i="1" dirty="0" smtClean="0"/>
          </a:p>
        </p:txBody>
      </p:sp>
    </p:spTree>
    <p:extLst>
      <p:ext uri="{BB962C8B-B14F-4D97-AF65-F5344CB8AC3E}">
        <p14:creationId xmlns="" xmlns:p14="http://schemas.microsoft.com/office/powerpoint/2010/main" val="170363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59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0883" y="412235"/>
            <a:ext cx="10903319" cy="911740"/>
          </a:xfrm>
        </p:spPr>
        <p:txBody>
          <a:bodyPr>
            <a:noAutofit/>
          </a:bodyPr>
          <a:lstStyle/>
          <a:p>
            <a:r>
              <a:rPr lang="de-AT" sz="5400" b="1" i="1" dirty="0" smtClean="0"/>
              <a:t>Was braucht der Wald am dringendsten</a:t>
            </a:r>
            <a:endParaRPr lang="de-AT" sz="5400" b="1" i="1" dirty="0"/>
          </a:p>
        </p:txBody>
      </p:sp>
      <p:sp>
        <p:nvSpPr>
          <p:cNvPr id="4" name="Textfeld 3"/>
          <p:cNvSpPr txBox="1"/>
          <p:nvPr/>
        </p:nvSpPr>
        <p:spPr>
          <a:xfrm>
            <a:off x="9505951" y="104775"/>
            <a:ext cx="2686049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406400">
              <a:srgbClr val="FFC000">
                <a:alpha val="22000"/>
              </a:srgbClr>
            </a:glow>
            <a:outerShdw blurRad="57150" dist="19050" dir="5400000" algn="ctr" rotWithShape="0">
              <a:srgbClr val="000000">
                <a:alpha val="63000"/>
              </a:srgbClr>
            </a:outerShdw>
            <a:reflection blurRad="520700" stA="18000" endPos="65000" dist="546100" dir="5400000" sy="-100000" algn="bl" rotWithShape="0"/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AT" sz="3200" dirty="0" smtClean="0">
                <a:latin typeface="AR DARLING" panose="02000000000000000000" pitchFamily="2" charset="0"/>
              </a:rPr>
              <a:t>Wald &amp; Holz</a:t>
            </a:r>
            <a:endParaRPr lang="de-AT" sz="3200" dirty="0">
              <a:latin typeface="AR DARLING" panose="02000000000000000000" pitchFamily="2" charset="0"/>
            </a:endParaRPr>
          </a:p>
        </p:txBody>
      </p:sp>
      <p:cxnSp>
        <p:nvCxnSpPr>
          <p:cNvPr id="10" name="Gerader Verbinder 9"/>
          <p:cNvCxnSpPr/>
          <p:nvPr/>
        </p:nvCxnSpPr>
        <p:spPr>
          <a:xfrm>
            <a:off x="0" y="1323975"/>
            <a:ext cx="12192000" cy="0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25" y="1323975"/>
            <a:ext cx="1367612" cy="91174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0600" y="2479160"/>
            <a:ext cx="1362850" cy="9144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3630139"/>
            <a:ext cx="1362075" cy="908050"/>
          </a:xfrm>
          <a:prstGeom prst="rect">
            <a:avLst/>
          </a:prstGeom>
        </p:spPr>
      </p:pic>
      <p:cxnSp>
        <p:nvCxnSpPr>
          <p:cNvPr id="6" name="Gerader Verbinder 5"/>
          <p:cNvCxnSpPr/>
          <p:nvPr/>
        </p:nvCxnSpPr>
        <p:spPr>
          <a:xfrm>
            <a:off x="1323975" y="0"/>
            <a:ext cx="38100" cy="6858000"/>
          </a:xfrm>
          <a:prstGeom prst="line">
            <a:avLst/>
          </a:prstGeom>
          <a:ln w="6350">
            <a:solidFill>
              <a:schemeClr val="accent6">
                <a:alpha val="29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Inhaltsplatzhalter 12"/>
          <p:cNvSpPr>
            <a:spLocks noGrp="1"/>
          </p:cNvSpPr>
          <p:nvPr>
            <p:ph idx="1"/>
          </p:nvPr>
        </p:nvSpPr>
        <p:spPr>
          <a:xfrm>
            <a:off x="1587260" y="1825625"/>
            <a:ext cx="976654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de-AT" sz="6000" b="1" i="1" dirty="0" smtClean="0"/>
              <a:t>Sofort : Waldbesitzer:</a:t>
            </a:r>
          </a:p>
          <a:p>
            <a:pPr>
              <a:buFont typeface="Wingdings" pitchFamily="2" charset="2"/>
              <a:buChar char="Ø"/>
            </a:pPr>
            <a:r>
              <a:rPr lang="de-AT" sz="3200" b="1" i="1" dirty="0" smtClean="0"/>
              <a:t> Richtige Baumartenwahl – „langfristiges Denken“…</a:t>
            </a:r>
          </a:p>
          <a:p>
            <a:pPr>
              <a:buFont typeface="Wingdings" pitchFamily="2" charset="2"/>
              <a:buChar char="Ø"/>
            </a:pPr>
            <a:r>
              <a:rPr lang="de-AT" sz="3200" b="1" i="1" dirty="0" smtClean="0"/>
              <a:t> Kenntnisse über Niederschläge usw.</a:t>
            </a:r>
          </a:p>
          <a:p>
            <a:pPr>
              <a:buFont typeface="Wingdings" pitchFamily="2" charset="2"/>
              <a:buChar char="Ø"/>
            </a:pPr>
            <a:r>
              <a:rPr lang="de-AT" sz="3200" b="1" i="1" dirty="0" smtClean="0"/>
              <a:t>Professionelle Beratung</a:t>
            </a:r>
          </a:p>
          <a:p>
            <a:pPr>
              <a:buFont typeface="Wingdings" pitchFamily="2" charset="2"/>
              <a:buChar char="Ø"/>
            </a:pPr>
            <a:r>
              <a:rPr lang="de-AT" sz="3200" b="1" i="1" dirty="0" smtClean="0"/>
              <a:t>Berücksichtigung der Standortsverhältnisse</a:t>
            </a:r>
          </a:p>
          <a:p>
            <a:pPr>
              <a:buFont typeface="Wingdings" pitchFamily="2" charset="2"/>
              <a:buChar char="Ø"/>
            </a:pPr>
            <a:r>
              <a:rPr lang="de-AT" sz="3200" b="1" i="1" dirty="0" smtClean="0"/>
              <a:t>Naturverjüngung bevorzugen</a:t>
            </a:r>
          </a:p>
          <a:p>
            <a:pPr>
              <a:buFont typeface="Wingdings" pitchFamily="2" charset="2"/>
              <a:buChar char="Ø"/>
            </a:pPr>
            <a:r>
              <a:rPr lang="de-AT" sz="3200" b="1" i="1" dirty="0" smtClean="0"/>
              <a:t>Einzelschutz </a:t>
            </a:r>
            <a:r>
              <a:rPr lang="de-AT" sz="3200" b="1" i="1" dirty="0" smtClean="0"/>
              <a:t>besser als große Einzäunungen</a:t>
            </a:r>
            <a:endParaRPr lang="de-AT" sz="3200" b="1" i="1" dirty="0" smtClean="0"/>
          </a:p>
          <a:p>
            <a:pPr>
              <a:buFont typeface="Wingdings" pitchFamily="2" charset="2"/>
              <a:buChar char="Ø"/>
            </a:pPr>
            <a:endParaRPr lang="de-AT" sz="3200" b="1" i="1" dirty="0" smtClean="0"/>
          </a:p>
        </p:txBody>
      </p:sp>
    </p:spTree>
    <p:extLst>
      <p:ext uri="{BB962C8B-B14F-4D97-AF65-F5344CB8AC3E}">
        <p14:creationId xmlns="" xmlns:p14="http://schemas.microsoft.com/office/powerpoint/2010/main" val="170363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59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0883" y="412235"/>
            <a:ext cx="10903319" cy="911740"/>
          </a:xfrm>
        </p:spPr>
        <p:txBody>
          <a:bodyPr>
            <a:noAutofit/>
          </a:bodyPr>
          <a:lstStyle/>
          <a:p>
            <a:r>
              <a:rPr lang="de-AT" sz="5400" b="1" i="1" dirty="0" smtClean="0"/>
              <a:t>Was braucht der Wald am dringendsten</a:t>
            </a:r>
            <a:endParaRPr lang="de-AT" sz="5400" b="1" i="1" dirty="0"/>
          </a:p>
        </p:txBody>
      </p:sp>
      <p:sp>
        <p:nvSpPr>
          <p:cNvPr id="4" name="Textfeld 3"/>
          <p:cNvSpPr txBox="1"/>
          <p:nvPr/>
        </p:nvSpPr>
        <p:spPr>
          <a:xfrm>
            <a:off x="9505951" y="104775"/>
            <a:ext cx="2686049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406400">
              <a:srgbClr val="FFC000">
                <a:alpha val="22000"/>
              </a:srgbClr>
            </a:glow>
            <a:outerShdw blurRad="57150" dist="19050" dir="5400000" algn="ctr" rotWithShape="0">
              <a:srgbClr val="000000">
                <a:alpha val="63000"/>
              </a:srgbClr>
            </a:outerShdw>
            <a:reflection blurRad="520700" stA="18000" endPos="65000" dist="546100" dir="5400000" sy="-100000" algn="bl" rotWithShape="0"/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AT" sz="3200" dirty="0" smtClean="0">
                <a:latin typeface="AR DARLING" panose="02000000000000000000" pitchFamily="2" charset="0"/>
              </a:rPr>
              <a:t>Wald &amp; Holz</a:t>
            </a:r>
            <a:endParaRPr lang="de-AT" sz="3200" dirty="0">
              <a:latin typeface="AR DARLING" panose="02000000000000000000" pitchFamily="2" charset="0"/>
            </a:endParaRPr>
          </a:p>
        </p:txBody>
      </p:sp>
      <p:cxnSp>
        <p:nvCxnSpPr>
          <p:cNvPr id="10" name="Gerader Verbinder 9"/>
          <p:cNvCxnSpPr/>
          <p:nvPr/>
        </p:nvCxnSpPr>
        <p:spPr>
          <a:xfrm>
            <a:off x="0" y="1323975"/>
            <a:ext cx="12192000" cy="0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25" y="1323975"/>
            <a:ext cx="1367612" cy="91174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0600" y="2479160"/>
            <a:ext cx="1362850" cy="9144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3630139"/>
            <a:ext cx="1362075" cy="908050"/>
          </a:xfrm>
          <a:prstGeom prst="rect">
            <a:avLst/>
          </a:prstGeom>
        </p:spPr>
      </p:pic>
      <p:cxnSp>
        <p:nvCxnSpPr>
          <p:cNvPr id="6" name="Gerader Verbinder 5"/>
          <p:cNvCxnSpPr/>
          <p:nvPr/>
        </p:nvCxnSpPr>
        <p:spPr>
          <a:xfrm>
            <a:off x="1323975" y="0"/>
            <a:ext cx="38100" cy="6858000"/>
          </a:xfrm>
          <a:prstGeom prst="line">
            <a:avLst/>
          </a:prstGeom>
          <a:ln w="6350">
            <a:solidFill>
              <a:schemeClr val="accent6">
                <a:alpha val="29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Inhaltsplatzhalter 12"/>
          <p:cNvSpPr>
            <a:spLocks noGrp="1"/>
          </p:cNvSpPr>
          <p:nvPr>
            <p:ph idx="1"/>
          </p:nvPr>
        </p:nvSpPr>
        <p:spPr>
          <a:xfrm>
            <a:off x="1587260" y="1825625"/>
            <a:ext cx="9766540" cy="435133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de-AT" sz="6000" b="1" i="1" dirty="0" smtClean="0"/>
              <a:t>Sofort : Landwirtschaft</a:t>
            </a:r>
          </a:p>
          <a:p>
            <a:pPr>
              <a:buFont typeface="Wingdings" pitchFamily="2" charset="2"/>
              <a:buChar char="Ø"/>
            </a:pPr>
            <a:r>
              <a:rPr lang="de-AT" sz="3600" b="1" i="1" dirty="0" smtClean="0"/>
              <a:t> Den Wald ernst nehmen</a:t>
            </a:r>
            <a:r>
              <a:rPr lang="de-AT" sz="3600" b="1" i="1" dirty="0" smtClean="0"/>
              <a:t>! – Nicht als 5.Rad am Wagen sehen…</a:t>
            </a:r>
            <a:endParaRPr lang="de-AT" sz="3600" b="1" i="1" dirty="0" smtClean="0"/>
          </a:p>
          <a:p>
            <a:pPr>
              <a:buFont typeface="Wingdings" pitchFamily="2" charset="2"/>
              <a:buChar char="Ø"/>
            </a:pPr>
            <a:r>
              <a:rPr lang="de-AT" sz="3600" b="1" i="1" dirty="0" smtClean="0"/>
              <a:t> „</a:t>
            </a:r>
            <a:r>
              <a:rPr lang="de-AT" sz="3600" b="1" i="1" dirty="0" smtClean="0"/>
              <a:t>Landwirtschaftsdenken?/</a:t>
            </a:r>
            <a:r>
              <a:rPr lang="de-AT" sz="3600" b="1" i="1" dirty="0" smtClean="0"/>
              <a:t>Land- und Forstwirtschaft?“</a:t>
            </a:r>
          </a:p>
          <a:p>
            <a:pPr>
              <a:buFont typeface="Wingdings" pitchFamily="2" charset="2"/>
              <a:buChar char="Ø"/>
            </a:pPr>
            <a:r>
              <a:rPr lang="de-AT" sz="3600" b="1" i="1" dirty="0" smtClean="0"/>
              <a:t> Potenzielle Nahrungsflächen bis März stehen lassen („Tag des Pfluges“…!?)</a:t>
            </a:r>
          </a:p>
          <a:p>
            <a:pPr>
              <a:buFont typeface="Wingdings" pitchFamily="2" charset="2"/>
              <a:buChar char="Ø"/>
            </a:pPr>
            <a:r>
              <a:rPr lang="de-AT" sz="3600" b="1" i="1" dirty="0" smtClean="0"/>
              <a:t> Waldwiesen nicht aufforsten</a:t>
            </a:r>
          </a:p>
          <a:p>
            <a:pPr>
              <a:buFont typeface="Wingdings" pitchFamily="2" charset="2"/>
              <a:buChar char="Ø"/>
            </a:pPr>
            <a:r>
              <a:rPr lang="de-AT" sz="3600" b="1" i="1" dirty="0" smtClean="0"/>
              <a:t> </a:t>
            </a:r>
            <a:r>
              <a:rPr lang="de-AT" sz="3600" b="1" dirty="0" smtClean="0"/>
              <a:t>Prioritäten setzen – und - </a:t>
            </a:r>
          </a:p>
          <a:p>
            <a:pPr>
              <a:buFont typeface="Wingdings" pitchFamily="2" charset="2"/>
              <a:buChar char="Ø"/>
            </a:pPr>
            <a:r>
              <a:rPr lang="de-AT" sz="3600" b="1" dirty="0" smtClean="0"/>
              <a:t> „Sich die Zeit für den Wald nehmen</a:t>
            </a:r>
            <a:r>
              <a:rPr lang="de-AT" sz="3600" b="1" dirty="0" smtClean="0"/>
              <a:t>“!</a:t>
            </a:r>
            <a:endParaRPr lang="de-AT" sz="3600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170363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59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0883" y="412235"/>
            <a:ext cx="10903319" cy="911740"/>
          </a:xfrm>
        </p:spPr>
        <p:txBody>
          <a:bodyPr>
            <a:noAutofit/>
          </a:bodyPr>
          <a:lstStyle/>
          <a:p>
            <a:r>
              <a:rPr lang="de-AT" sz="5400" b="1" i="1" dirty="0" smtClean="0"/>
              <a:t>Was braucht der Wald am dringendsten</a:t>
            </a:r>
            <a:endParaRPr lang="de-AT" sz="5400" b="1" i="1" dirty="0"/>
          </a:p>
        </p:txBody>
      </p:sp>
      <p:sp>
        <p:nvSpPr>
          <p:cNvPr id="4" name="Textfeld 3"/>
          <p:cNvSpPr txBox="1"/>
          <p:nvPr/>
        </p:nvSpPr>
        <p:spPr>
          <a:xfrm>
            <a:off x="9505951" y="104775"/>
            <a:ext cx="2686049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406400">
              <a:srgbClr val="FFC000">
                <a:alpha val="22000"/>
              </a:srgbClr>
            </a:glow>
            <a:outerShdw blurRad="57150" dist="19050" dir="5400000" algn="ctr" rotWithShape="0">
              <a:srgbClr val="000000">
                <a:alpha val="63000"/>
              </a:srgbClr>
            </a:outerShdw>
            <a:reflection blurRad="520700" stA="18000" endPos="65000" dist="546100" dir="5400000" sy="-100000" algn="bl" rotWithShape="0"/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AT" sz="3200" dirty="0" smtClean="0">
                <a:latin typeface="AR DARLING" panose="02000000000000000000" pitchFamily="2" charset="0"/>
              </a:rPr>
              <a:t>Wald &amp; Holz</a:t>
            </a:r>
            <a:endParaRPr lang="de-AT" sz="3200" dirty="0">
              <a:latin typeface="AR DARLING" panose="02000000000000000000" pitchFamily="2" charset="0"/>
            </a:endParaRPr>
          </a:p>
        </p:txBody>
      </p:sp>
      <p:cxnSp>
        <p:nvCxnSpPr>
          <p:cNvPr id="10" name="Gerader Verbinder 9"/>
          <p:cNvCxnSpPr/>
          <p:nvPr/>
        </p:nvCxnSpPr>
        <p:spPr>
          <a:xfrm>
            <a:off x="0" y="1323975"/>
            <a:ext cx="12192000" cy="0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25" y="1323975"/>
            <a:ext cx="1367612" cy="91174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0600" y="2479160"/>
            <a:ext cx="1362850" cy="9144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3630139"/>
            <a:ext cx="1362075" cy="908050"/>
          </a:xfrm>
          <a:prstGeom prst="rect">
            <a:avLst/>
          </a:prstGeom>
        </p:spPr>
      </p:pic>
      <p:cxnSp>
        <p:nvCxnSpPr>
          <p:cNvPr id="6" name="Gerader Verbinder 5"/>
          <p:cNvCxnSpPr/>
          <p:nvPr/>
        </p:nvCxnSpPr>
        <p:spPr>
          <a:xfrm>
            <a:off x="1323975" y="0"/>
            <a:ext cx="38100" cy="6858000"/>
          </a:xfrm>
          <a:prstGeom prst="line">
            <a:avLst/>
          </a:prstGeom>
          <a:ln w="6350">
            <a:solidFill>
              <a:schemeClr val="accent6">
                <a:alpha val="29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Inhaltsplatzhalter 12"/>
          <p:cNvSpPr>
            <a:spLocks noGrp="1"/>
          </p:cNvSpPr>
          <p:nvPr>
            <p:ph idx="1"/>
          </p:nvPr>
        </p:nvSpPr>
        <p:spPr>
          <a:xfrm>
            <a:off x="1587260" y="1639018"/>
            <a:ext cx="9766540" cy="5218981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de-AT" sz="6000" b="1" i="1" dirty="0" smtClean="0"/>
              <a:t>Sofort : Jäger</a:t>
            </a:r>
          </a:p>
          <a:p>
            <a:pPr>
              <a:buFont typeface="Wingdings" pitchFamily="2" charset="2"/>
              <a:buChar char="Ø"/>
            </a:pPr>
            <a:r>
              <a:rPr lang="de-AT" sz="3200" b="1" i="1" dirty="0" smtClean="0"/>
              <a:t> Waldbesitzer unterstützen – angepasste Wildstände</a:t>
            </a:r>
          </a:p>
          <a:p>
            <a:pPr>
              <a:buFont typeface="Wingdings" pitchFamily="2" charset="2"/>
              <a:buChar char="Ø"/>
            </a:pPr>
            <a:r>
              <a:rPr lang="de-AT" sz="3200" b="1" i="1" dirty="0" smtClean="0"/>
              <a:t>Kenntnisse über Baumarten, Naturverjüngung usw. – was 	sollte der Jäger können</a:t>
            </a:r>
            <a:r>
              <a:rPr lang="de-AT" sz="3200" b="1" i="1" dirty="0" smtClean="0"/>
              <a:t>? (Ausbildung…?)</a:t>
            </a:r>
            <a:endParaRPr lang="de-AT" sz="3200" b="1" i="1" dirty="0" smtClean="0"/>
          </a:p>
          <a:p>
            <a:pPr>
              <a:buFont typeface="Wingdings" pitchFamily="2" charset="2"/>
              <a:buChar char="Ø"/>
            </a:pPr>
            <a:r>
              <a:rPr lang="de-AT" sz="3200" b="1" i="1" dirty="0" smtClean="0"/>
              <a:t> „Schwerpunktbejagung</a:t>
            </a:r>
            <a:r>
              <a:rPr lang="de-AT" sz="3200" b="1" i="1" dirty="0" smtClean="0"/>
              <a:t>“ – Herbstabschüsse rechtzeitig!</a:t>
            </a:r>
            <a:endParaRPr lang="de-AT" sz="3200" b="1" i="1" dirty="0" smtClean="0"/>
          </a:p>
          <a:p>
            <a:pPr>
              <a:buFont typeface="Wingdings" pitchFamily="2" charset="2"/>
              <a:buChar char="Ø"/>
            </a:pPr>
            <a:r>
              <a:rPr lang="de-AT" sz="3200" b="1" i="1" dirty="0" smtClean="0"/>
              <a:t> „Richtig Jagen“ – mehr im Wald jagen…</a:t>
            </a:r>
          </a:p>
          <a:p>
            <a:pPr>
              <a:buFont typeface="Wingdings" pitchFamily="2" charset="2"/>
              <a:buChar char="Ø"/>
            </a:pPr>
            <a:r>
              <a:rPr lang="de-AT" sz="3200" b="1" i="1" dirty="0" smtClean="0"/>
              <a:t>  Jagdmethoden häufig wechseln</a:t>
            </a:r>
          </a:p>
          <a:p>
            <a:pPr>
              <a:buFont typeface="Wingdings" pitchFamily="2" charset="2"/>
              <a:buChar char="Ø"/>
            </a:pPr>
            <a:r>
              <a:rPr lang="de-AT" sz="3200" b="1" i="1" dirty="0" smtClean="0"/>
              <a:t> Gute Kontakte zum Waldbesitzer</a:t>
            </a:r>
          </a:p>
          <a:p>
            <a:pPr>
              <a:buFont typeface="Wingdings" pitchFamily="2" charset="2"/>
              <a:buChar char="Ø"/>
            </a:pPr>
            <a:r>
              <a:rPr lang="de-AT" sz="3200" b="1" i="1" dirty="0" smtClean="0"/>
              <a:t> Biotopverbessernde Maßnahmen - siehe  „Wildökolandaktion</a:t>
            </a:r>
            <a:r>
              <a:rPr lang="de-AT" sz="3200" b="1" i="1" dirty="0" smtClean="0"/>
              <a:t>“ (NÖ Landesjagdverband)</a:t>
            </a:r>
            <a:endParaRPr lang="de-AT" sz="3200" b="1" i="1" dirty="0" smtClean="0"/>
          </a:p>
        </p:txBody>
      </p:sp>
    </p:spTree>
    <p:extLst>
      <p:ext uri="{BB962C8B-B14F-4D97-AF65-F5344CB8AC3E}">
        <p14:creationId xmlns="" xmlns:p14="http://schemas.microsoft.com/office/powerpoint/2010/main" val="170363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59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0883" y="412235"/>
            <a:ext cx="10903319" cy="911740"/>
          </a:xfrm>
        </p:spPr>
        <p:txBody>
          <a:bodyPr>
            <a:noAutofit/>
          </a:bodyPr>
          <a:lstStyle/>
          <a:p>
            <a:r>
              <a:rPr lang="de-AT" sz="5400" b="1" i="1" dirty="0" smtClean="0"/>
              <a:t>Was braucht der Wald am dringendsten</a:t>
            </a:r>
            <a:endParaRPr lang="de-AT" sz="5400" b="1" i="1" dirty="0"/>
          </a:p>
        </p:txBody>
      </p:sp>
      <p:sp>
        <p:nvSpPr>
          <p:cNvPr id="4" name="Textfeld 3"/>
          <p:cNvSpPr txBox="1"/>
          <p:nvPr/>
        </p:nvSpPr>
        <p:spPr>
          <a:xfrm>
            <a:off x="9505951" y="104775"/>
            <a:ext cx="2686049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406400">
              <a:srgbClr val="FFC000">
                <a:alpha val="22000"/>
              </a:srgbClr>
            </a:glow>
            <a:outerShdw blurRad="57150" dist="19050" dir="5400000" algn="ctr" rotWithShape="0">
              <a:srgbClr val="000000">
                <a:alpha val="63000"/>
              </a:srgbClr>
            </a:outerShdw>
            <a:reflection blurRad="520700" stA="18000" endPos="65000" dist="546100" dir="5400000" sy="-100000" algn="bl" rotWithShape="0"/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AT" sz="3200" dirty="0" smtClean="0">
                <a:latin typeface="AR DARLING" panose="02000000000000000000" pitchFamily="2" charset="0"/>
              </a:rPr>
              <a:t>Wald &amp; Holz</a:t>
            </a:r>
            <a:endParaRPr lang="de-AT" sz="3200" dirty="0">
              <a:latin typeface="AR DARLING" panose="02000000000000000000" pitchFamily="2" charset="0"/>
            </a:endParaRPr>
          </a:p>
        </p:txBody>
      </p:sp>
      <p:cxnSp>
        <p:nvCxnSpPr>
          <p:cNvPr id="10" name="Gerader Verbinder 9"/>
          <p:cNvCxnSpPr/>
          <p:nvPr/>
        </p:nvCxnSpPr>
        <p:spPr>
          <a:xfrm>
            <a:off x="0" y="1323975"/>
            <a:ext cx="12192000" cy="0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25" y="1323975"/>
            <a:ext cx="1367612" cy="91174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0600" y="2479160"/>
            <a:ext cx="1362850" cy="9144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3630139"/>
            <a:ext cx="1362075" cy="908050"/>
          </a:xfrm>
          <a:prstGeom prst="rect">
            <a:avLst/>
          </a:prstGeom>
        </p:spPr>
      </p:pic>
      <p:cxnSp>
        <p:nvCxnSpPr>
          <p:cNvPr id="6" name="Gerader Verbinder 5"/>
          <p:cNvCxnSpPr/>
          <p:nvPr/>
        </p:nvCxnSpPr>
        <p:spPr>
          <a:xfrm>
            <a:off x="1323975" y="0"/>
            <a:ext cx="38100" cy="6858000"/>
          </a:xfrm>
          <a:prstGeom prst="line">
            <a:avLst/>
          </a:prstGeom>
          <a:ln w="6350">
            <a:solidFill>
              <a:schemeClr val="accent6">
                <a:alpha val="29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Inhaltsplatzhalter 12"/>
          <p:cNvSpPr>
            <a:spLocks noGrp="1"/>
          </p:cNvSpPr>
          <p:nvPr>
            <p:ph idx="1"/>
          </p:nvPr>
        </p:nvSpPr>
        <p:spPr>
          <a:xfrm>
            <a:off x="1587260" y="1825625"/>
            <a:ext cx="976654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de-AT" sz="6000" b="1" i="1" dirty="0" smtClean="0"/>
              <a:t>Sofort: Gesellschaft</a:t>
            </a:r>
          </a:p>
          <a:p>
            <a:pPr>
              <a:buFont typeface="Wingdings" pitchFamily="2" charset="2"/>
              <a:buChar char="Ø"/>
            </a:pPr>
            <a:r>
              <a:rPr lang="de-AT" sz="3200" b="1" i="1" dirty="0" smtClean="0"/>
              <a:t> Verhalten in der Natur „überdenken“ – Ruhezonen</a:t>
            </a:r>
          </a:p>
          <a:p>
            <a:pPr>
              <a:buFont typeface="Wingdings" pitchFamily="2" charset="2"/>
              <a:buChar char="Ø"/>
            </a:pPr>
            <a:r>
              <a:rPr lang="de-AT" sz="3200" b="1" i="1" dirty="0" smtClean="0"/>
              <a:t> Freizeitaktivitäten – wann und wo</a:t>
            </a:r>
          </a:p>
          <a:p>
            <a:pPr>
              <a:buFont typeface="Wingdings" pitchFamily="2" charset="2"/>
              <a:buChar char="Ø"/>
            </a:pPr>
            <a:r>
              <a:rPr lang="de-AT" sz="3200" b="1" i="1" dirty="0" smtClean="0"/>
              <a:t> Keine „Jagdstörungen“ – Waldränder…</a:t>
            </a:r>
          </a:p>
          <a:p>
            <a:pPr>
              <a:buFont typeface="Wingdings" pitchFamily="2" charset="2"/>
              <a:buChar char="Ø"/>
            </a:pPr>
            <a:r>
              <a:rPr lang="de-AT" sz="3200" b="1" i="1" dirty="0" smtClean="0"/>
              <a:t> Führen von Hunden</a:t>
            </a:r>
          </a:p>
          <a:p>
            <a:pPr>
              <a:buFont typeface="Wingdings" pitchFamily="2" charset="2"/>
              <a:buChar char="Ø"/>
            </a:pPr>
            <a:r>
              <a:rPr lang="de-AT" sz="3200" b="1" i="1" dirty="0" smtClean="0"/>
              <a:t> Winteraktivitäten – schneearme Winter beachten</a:t>
            </a:r>
          </a:p>
          <a:p>
            <a:pPr>
              <a:buFont typeface="Wingdings" pitchFamily="2" charset="2"/>
              <a:buChar char="Ø"/>
            </a:pPr>
            <a:r>
              <a:rPr lang="de-AT" sz="3200" b="1" i="1" dirty="0" smtClean="0"/>
              <a:t> Klimawandel „ernst“ nehmen!</a:t>
            </a:r>
          </a:p>
          <a:p>
            <a:pPr>
              <a:buNone/>
            </a:pPr>
            <a:endParaRPr lang="de-AT" sz="3200" b="1" i="1" dirty="0" smtClean="0"/>
          </a:p>
        </p:txBody>
      </p:sp>
    </p:spTree>
    <p:extLst>
      <p:ext uri="{BB962C8B-B14F-4D97-AF65-F5344CB8AC3E}">
        <p14:creationId xmlns="" xmlns:p14="http://schemas.microsoft.com/office/powerpoint/2010/main" val="170363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59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0883" y="412235"/>
            <a:ext cx="10903319" cy="911740"/>
          </a:xfrm>
        </p:spPr>
        <p:txBody>
          <a:bodyPr>
            <a:noAutofit/>
          </a:bodyPr>
          <a:lstStyle/>
          <a:p>
            <a:r>
              <a:rPr lang="de-AT" sz="5400" b="1" i="1" dirty="0" smtClean="0"/>
              <a:t>Was braucht der Wald am dringendsten</a:t>
            </a:r>
            <a:endParaRPr lang="de-AT" sz="5400" b="1" i="1" dirty="0"/>
          </a:p>
        </p:txBody>
      </p:sp>
      <p:sp>
        <p:nvSpPr>
          <p:cNvPr id="4" name="Textfeld 3"/>
          <p:cNvSpPr txBox="1"/>
          <p:nvPr/>
        </p:nvSpPr>
        <p:spPr>
          <a:xfrm>
            <a:off x="9505951" y="104775"/>
            <a:ext cx="2686049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406400">
              <a:srgbClr val="FFC000">
                <a:alpha val="22000"/>
              </a:srgbClr>
            </a:glow>
            <a:outerShdw blurRad="57150" dist="19050" dir="5400000" algn="ctr" rotWithShape="0">
              <a:srgbClr val="000000">
                <a:alpha val="63000"/>
              </a:srgbClr>
            </a:outerShdw>
            <a:reflection blurRad="520700" stA="18000" endPos="65000" dist="546100" dir="5400000" sy="-100000" algn="bl" rotWithShape="0"/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AT" sz="3200" dirty="0" smtClean="0">
                <a:latin typeface="AR DARLING" panose="02000000000000000000" pitchFamily="2" charset="0"/>
              </a:rPr>
              <a:t>Wald &amp; Holz</a:t>
            </a:r>
            <a:endParaRPr lang="de-AT" sz="3200" dirty="0">
              <a:latin typeface="AR DARLING" panose="02000000000000000000" pitchFamily="2" charset="0"/>
            </a:endParaRPr>
          </a:p>
        </p:txBody>
      </p:sp>
      <p:cxnSp>
        <p:nvCxnSpPr>
          <p:cNvPr id="10" name="Gerader Verbinder 9"/>
          <p:cNvCxnSpPr/>
          <p:nvPr/>
        </p:nvCxnSpPr>
        <p:spPr>
          <a:xfrm>
            <a:off x="0" y="1323975"/>
            <a:ext cx="12192000" cy="0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25" y="1323975"/>
            <a:ext cx="1367612" cy="91174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0600" y="2479160"/>
            <a:ext cx="1362850" cy="9144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3630139"/>
            <a:ext cx="1362075" cy="908050"/>
          </a:xfrm>
          <a:prstGeom prst="rect">
            <a:avLst/>
          </a:prstGeom>
        </p:spPr>
      </p:pic>
      <p:cxnSp>
        <p:nvCxnSpPr>
          <p:cNvPr id="6" name="Gerader Verbinder 5"/>
          <p:cNvCxnSpPr/>
          <p:nvPr/>
        </p:nvCxnSpPr>
        <p:spPr>
          <a:xfrm>
            <a:off x="1323975" y="0"/>
            <a:ext cx="38100" cy="6858000"/>
          </a:xfrm>
          <a:prstGeom prst="line">
            <a:avLst/>
          </a:prstGeom>
          <a:ln w="6350">
            <a:solidFill>
              <a:schemeClr val="accent6">
                <a:alpha val="29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Inhaltsplatzhalter 12"/>
          <p:cNvSpPr>
            <a:spLocks noGrp="1"/>
          </p:cNvSpPr>
          <p:nvPr>
            <p:ph idx="1"/>
          </p:nvPr>
        </p:nvSpPr>
        <p:spPr>
          <a:xfrm>
            <a:off x="1587260" y="1825625"/>
            <a:ext cx="9766540" cy="435133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de-AT" sz="6000" b="1" i="1" dirty="0" smtClean="0"/>
              <a:t>Gesellschaft – längerfristig:</a:t>
            </a:r>
            <a:endParaRPr lang="de-AT" sz="3200" b="1" i="1" dirty="0" smtClean="0"/>
          </a:p>
          <a:p>
            <a:pPr>
              <a:buFont typeface="Wingdings" pitchFamily="2" charset="2"/>
              <a:buChar char="Ø"/>
            </a:pPr>
            <a:r>
              <a:rPr lang="de-AT" sz="3200" b="1" i="1" dirty="0" smtClean="0"/>
              <a:t>Wald als regionale Wertschöpfung erkennen</a:t>
            </a:r>
          </a:p>
          <a:p>
            <a:pPr>
              <a:buFont typeface="Wingdings" pitchFamily="2" charset="2"/>
              <a:buChar char="Ø"/>
            </a:pPr>
            <a:r>
              <a:rPr lang="de-AT" sz="3200" b="1" i="1" dirty="0" smtClean="0"/>
              <a:t> Rücksichtnahme auf Bedürfnisse der Waldbesitzer</a:t>
            </a:r>
          </a:p>
          <a:p>
            <a:pPr>
              <a:buFont typeface="Wingdings" pitchFamily="2" charset="2"/>
              <a:buChar char="Ø"/>
            </a:pPr>
            <a:r>
              <a:rPr lang="de-AT" sz="3200" b="1" i="1" dirty="0" smtClean="0"/>
              <a:t> Holzverwendung  auf allen Ebenen fördern </a:t>
            </a:r>
          </a:p>
          <a:p>
            <a:pPr>
              <a:buFont typeface="Wingdings" pitchFamily="2" charset="2"/>
              <a:buChar char="Ø"/>
            </a:pPr>
            <a:r>
              <a:rPr lang="de-AT" sz="3200" b="1" i="1" dirty="0" smtClean="0"/>
              <a:t>„Wir machen uns die Märkte selbst“!</a:t>
            </a:r>
          </a:p>
          <a:p>
            <a:pPr>
              <a:buFont typeface="Wingdings" pitchFamily="2" charset="2"/>
              <a:buChar char="Ø"/>
            </a:pPr>
            <a:r>
              <a:rPr lang="de-AT" sz="3200" b="1" i="1" dirty="0" smtClean="0"/>
              <a:t> „Welche Bildung braucht der Wald? – siehe </a:t>
            </a:r>
            <a:r>
              <a:rPr lang="de-AT" sz="3200" b="1" i="1" dirty="0" smtClean="0"/>
              <a:t> Kindergärten, VS, (N)MS</a:t>
            </a:r>
            <a:r>
              <a:rPr lang="de-AT" sz="3200" b="1" i="1" dirty="0" smtClean="0"/>
              <a:t>, </a:t>
            </a:r>
            <a:r>
              <a:rPr lang="de-AT" sz="3200" b="1" i="1" dirty="0" smtClean="0"/>
              <a:t>(Holz)HAK</a:t>
            </a:r>
            <a:r>
              <a:rPr lang="de-AT" sz="3200" b="1" i="1" dirty="0" smtClean="0"/>
              <a:t>, GYM, LFS, „</a:t>
            </a:r>
            <a:r>
              <a:rPr lang="de-AT" sz="3200" b="1" i="1" dirty="0" err="1" smtClean="0"/>
              <a:t>Hofferne</a:t>
            </a:r>
            <a:r>
              <a:rPr lang="de-AT" sz="3200" b="1" i="1" dirty="0" smtClean="0"/>
              <a:t> Waldbesitzer“, </a:t>
            </a:r>
            <a:r>
              <a:rPr lang="de-AT" sz="3200" b="1" i="1" dirty="0" err="1" smtClean="0"/>
              <a:t>Motorsägenbesitzer</a:t>
            </a:r>
            <a:r>
              <a:rPr lang="de-AT" sz="3200" b="1" i="1" dirty="0" smtClean="0"/>
              <a:t>…</a:t>
            </a:r>
          </a:p>
          <a:p>
            <a:pPr>
              <a:buFont typeface="Wingdings" pitchFamily="2" charset="2"/>
              <a:buChar char="Ø"/>
            </a:pPr>
            <a:r>
              <a:rPr lang="de-AT" sz="3200" b="1" i="1" dirty="0" smtClean="0"/>
              <a:t> Fördermaßnahmen überdenken…</a:t>
            </a:r>
          </a:p>
        </p:txBody>
      </p:sp>
    </p:spTree>
    <p:extLst>
      <p:ext uri="{BB962C8B-B14F-4D97-AF65-F5344CB8AC3E}">
        <p14:creationId xmlns="" xmlns:p14="http://schemas.microsoft.com/office/powerpoint/2010/main" val="170363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098" name="Picture 2" descr="C:\Users\w10\Pictures\Waldbau\Naturverjüngung FiT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395" y="15340"/>
            <a:ext cx="9127375" cy="6845531"/>
          </a:xfrm>
          <a:prstGeom prst="rect">
            <a:avLst/>
          </a:prstGeom>
          <a:noFill/>
        </p:spPr>
      </p:pic>
      <p:sp>
        <p:nvSpPr>
          <p:cNvPr id="5" name="Ellipse 4"/>
          <p:cNvSpPr/>
          <p:nvPr/>
        </p:nvSpPr>
        <p:spPr>
          <a:xfrm>
            <a:off x="7331826" y="3906981"/>
            <a:ext cx="4555375" cy="21114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 i="1" dirty="0" smtClean="0"/>
              <a:t>Schön, dass sie da waren! Herzlichen Dank für die Teilnahme! Alles Gute für die Zukunft!</a:t>
            </a:r>
            <a:endParaRPr lang="de-AT" b="1" i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42900" y="1381124"/>
            <a:ext cx="7934325" cy="1190625"/>
          </a:xfrm>
          <a:solidFill>
            <a:schemeClr val="accent6">
              <a:lumMod val="20000"/>
              <a:lumOff val="80000"/>
              <a:alpha val="77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de-AT" sz="7200" dirty="0" smtClean="0">
                <a:solidFill>
                  <a:srgbClr val="FDFFF9"/>
                </a:solidFill>
              </a:rPr>
              <a:t>Klimaveränderung</a:t>
            </a:r>
            <a:endParaRPr lang="de-AT" sz="7200" dirty="0">
              <a:solidFill>
                <a:srgbClr val="FDFFF9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42900" y="2705894"/>
            <a:ext cx="7934325" cy="618331"/>
          </a:xfrm>
          <a:solidFill>
            <a:schemeClr val="accent6">
              <a:lumMod val="40000"/>
              <a:lumOff val="60000"/>
              <a:alpha val="65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de-AT" sz="3600" dirty="0" smtClean="0">
                <a:solidFill>
                  <a:srgbClr val="FCFFFA"/>
                </a:solidFill>
              </a:rPr>
              <a:t>Expertenwarnungen ignoriert?</a:t>
            </a:r>
            <a:endParaRPr lang="de-AT" sz="3600" dirty="0">
              <a:solidFill>
                <a:srgbClr val="FCFFFA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9170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59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35961" y="463994"/>
            <a:ext cx="10009229" cy="911740"/>
          </a:xfrm>
        </p:spPr>
        <p:txBody>
          <a:bodyPr>
            <a:noAutofit/>
          </a:bodyPr>
          <a:lstStyle/>
          <a:p>
            <a:r>
              <a:rPr lang="de-AT" sz="7200" b="1" i="1" dirty="0" smtClean="0"/>
              <a:t>Klimaerwärmung…</a:t>
            </a:r>
            <a:endParaRPr lang="de-AT" sz="7200" b="1" i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04974" y="1621766"/>
            <a:ext cx="10009229" cy="443397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de-AT" sz="6000" dirty="0" smtClean="0"/>
              <a:t>Höhere Temperaturen</a:t>
            </a:r>
          </a:p>
          <a:p>
            <a:pPr>
              <a:buFont typeface="Wingdings" pitchFamily="2" charset="2"/>
              <a:buChar char="Ø"/>
            </a:pPr>
            <a:r>
              <a:rPr lang="de-AT" sz="6000" dirty="0" smtClean="0"/>
              <a:t>Niederschlagsdefizite</a:t>
            </a:r>
          </a:p>
          <a:p>
            <a:pPr>
              <a:buFont typeface="Wingdings" pitchFamily="2" charset="2"/>
              <a:buChar char="Ø"/>
            </a:pPr>
            <a:r>
              <a:rPr lang="de-AT" sz="6000" dirty="0" smtClean="0"/>
              <a:t>Längere Trockenperioden</a:t>
            </a:r>
          </a:p>
          <a:p>
            <a:pPr>
              <a:buFont typeface="Wingdings" pitchFamily="2" charset="2"/>
              <a:buChar char="Ø"/>
            </a:pPr>
            <a:r>
              <a:rPr lang="de-AT" sz="6000" dirty="0" smtClean="0"/>
              <a:t>Standortsfaktoren ignoriert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9505951" y="104775"/>
            <a:ext cx="2686049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406400">
              <a:srgbClr val="FFC000">
                <a:alpha val="22000"/>
              </a:srgbClr>
            </a:glow>
            <a:outerShdw blurRad="57150" dist="19050" dir="5400000" algn="ctr" rotWithShape="0">
              <a:srgbClr val="000000">
                <a:alpha val="63000"/>
              </a:srgbClr>
            </a:outerShdw>
            <a:reflection blurRad="520700" stA="18000" endPos="65000" dist="546100" dir="5400000" sy="-100000" algn="bl" rotWithShape="0"/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AT" sz="3200" dirty="0" smtClean="0">
                <a:latin typeface="AR DARLING" panose="02000000000000000000" pitchFamily="2" charset="0"/>
              </a:rPr>
              <a:t>Wald &amp; Holz</a:t>
            </a:r>
            <a:endParaRPr lang="de-AT" sz="3200" dirty="0">
              <a:latin typeface="AR DARLING" panose="02000000000000000000" pitchFamily="2" charset="0"/>
            </a:endParaRPr>
          </a:p>
        </p:txBody>
      </p:sp>
      <p:cxnSp>
        <p:nvCxnSpPr>
          <p:cNvPr id="10" name="Gerader Verbinder 9"/>
          <p:cNvCxnSpPr/>
          <p:nvPr/>
        </p:nvCxnSpPr>
        <p:spPr>
          <a:xfrm>
            <a:off x="0" y="1323975"/>
            <a:ext cx="12192000" cy="0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25" y="1323975"/>
            <a:ext cx="1367612" cy="91174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0600" y="2479160"/>
            <a:ext cx="1362850" cy="9144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3630139"/>
            <a:ext cx="1362075" cy="908050"/>
          </a:xfrm>
          <a:prstGeom prst="rect">
            <a:avLst/>
          </a:prstGeom>
        </p:spPr>
      </p:pic>
      <p:cxnSp>
        <p:nvCxnSpPr>
          <p:cNvPr id="6" name="Gerader Verbinder 5"/>
          <p:cNvCxnSpPr/>
          <p:nvPr/>
        </p:nvCxnSpPr>
        <p:spPr>
          <a:xfrm>
            <a:off x="1323975" y="0"/>
            <a:ext cx="38100" cy="6858000"/>
          </a:xfrm>
          <a:prstGeom prst="line">
            <a:avLst/>
          </a:prstGeom>
          <a:ln w="6350">
            <a:solidFill>
              <a:schemeClr val="accent6">
                <a:alpha val="29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70363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59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35961" y="463994"/>
            <a:ext cx="10009229" cy="911740"/>
          </a:xfrm>
        </p:spPr>
        <p:txBody>
          <a:bodyPr>
            <a:noAutofit/>
          </a:bodyPr>
          <a:lstStyle/>
          <a:p>
            <a:r>
              <a:rPr lang="de-AT" sz="7200" b="1" i="1" dirty="0" smtClean="0"/>
              <a:t>Standortsfaktoren</a:t>
            </a:r>
            <a:endParaRPr lang="de-AT" sz="7200" b="1" i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04974" y="1621766"/>
            <a:ext cx="10009229" cy="443397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de-AT" sz="6000" dirty="0" smtClean="0"/>
              <a:t>Klima</a:t>
            </a:r>
          </a:p>
          <a:p>
            <a:pPr>
              <a:buFont typeface="Wingdings" pitchFamily="2" charset="2"/>
              <a:buChar char="Ø"/>
            </a:pPr>
            <a:r>
              <a:rPr lang="de-AT" sz="6000" dirty="0" smtClean="0"/>
              <a:t>Lage</a:t>
            </a:r>
          </a:p>
          <a:p>
            <a:pPr>
              <a:buFont typeface="Wingdings" pitchFamily="2" charset="2"/>
              <a:buChar char="Ø"/>
            </a:pPr>
            <a:r>
              <a:rPr lang="de-AT" sz="6000" dirty="0" smtClean="0"/>
              <a:t>Boden / Grundgestein</a:t>
            </a:r>
          </a:p>
          <a:p>
            <a:pPr>
              <a:buFont typeface="Wingdings" pitchFamily="2" charset="2"/>
              <a:buChar char="Ø"/>
            </a:pPr>
            <a:r>
              <a:rPr lang="de-AT" sz="6000" dirty="0" smtClean="0"/>
              <a:t>Bestand  </a:t>
            </a:r>
            <a:r>
              <a:rPr lang="de-AT" sz="2400" dirty="0" smtClean="0"/>
              <a:t>( siehe WW HEUTE…)</a:t>
            </a:r>
            <a:endParaRPr lang="de-AT" sz="6000" dirty="0" smtClean="0"/>
          </a:p>
        </p:txBody>
      </p:sp>
      <p:sp>
        <p:nvSpPr>
          <p:cNvPr id="4" name="Textfeld 3"/>
          <p:cNvSpPr txBox="1"/>
          <p:nvPr/>
        </p:nvSpPr>
        <p:spPr>
          <a:xfrm>
            <a:off x="9505951" y="104775"/>
            <a:ext cx="2686049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406400">
              <a:srgbClr val="FFC000">
                <a:alpha val="22000"/>
              </a:srgbClr>
            </a:glow>
            <a:outerShdw blurRad="57150" dist="19050" dir="5400000" algn="ctr" rotWithShape="0">
              <a:srgbClr val="000000">
                <a:alpha val="63000"/>
              </a:srgbClr>
            </a:outerShdw>
            <a:reflection blurRad="520700" stA="18000" endPos="65000" dist="546100" dir="5400000" sy="-100000" algn="bl" rotWithShape="0"/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AT" sz="3200" dirty="0" smtClean="0">
                <a:latin typeface="AR DARLING" panose="02000000000000000000" pitchFamily="2" charset="0"/>
              </a:rPr>
              <a:t>Wald &amp; Holz</a:t>
            </a:r>
            <a:endParaRPr lang="de-AT" sz="3200" dirty="0">
              <a:latin typeface="AR DARLING" panose="02000000000000000000" pitchFamily="2" charset="0"/>
            </a:endParaRPr>
          </a:p>
        </p:txBody>
      </p:sp>
      <p:cxnSp>
        <p:nvCxnSpPr>
          <p:cNvPr id="10" name="Gerader Verbinder 9"/>
          <p:cNvCxnSpPr/>
          <p:nvPr/>
        </p:nvCxnSpPr>
        <p:spPr>
          <a:xfrm>
            <a:off x="0" y="1323975"/>
            <a:ext cx="12192000" cy="0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25" y="1323975"/>
            <a:ext cx="1367612" cy="91174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0600" y="2479160"/>
            <a:ext cx="1362850" cy="9144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3630139"/>
            <a:ext cx="1362075" cy="908050"/>
          </a:xfrm>
          <a:prstGeom prst="rect">
            <a:avLst/>
          </a:prstGeom>
        </p:spPr>
      </p:pic>
      <p:cxnSp>
        <p:nvCxnSpPr>
          <p:cNvPr id="6" name="Gerader Verbinder 5"/>
          <p:cNvCxnSpPr/>
          <p:nvPr/>
        </p:nvCxnSpPr>
        <p:spPr>
          <a:xfrm>
            <a:off x="1323975" y="0"/>
            <a:ext cx="38100" cy="6858000"/>
          </a:xfrm>
          <a:prstGeom prst="line">
            <a:avLst/>
          </a:prstGeom>
          <a:ln w="6350">
            <a:solidFill>
              <a:schemeClr val="accent6">
                <a:alpha val="29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70363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DSCN69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27069" y="179330"/>
            <a:ext cx="8439379" cy="6329534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b="1" dirty="0" smtClean="0">
                <a:solidFill>
                  <a:srgbClr val="FF0000"/>
                </a:solidFill>
              </a:rPr>
              <a:t>Borken</a:t>
            </a:r>
            <a:r>
              <a:rPr lang="de-AT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de-AT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käfersituation</a:t>
            </a:r>
            <a:r>
              <a:rPr lang="de-AT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2019</a:t>
            </a:r>
            <a:endParaRPr lang="de-AT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59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35961" y="463994"/>
            <a:ext cx="10009229" cy="911740"/>
          </a:xfrm>
        </p:spPr>
        <p:txBody>
          <a:bodyPr>
            <a:noAutofit/>
          </a:bodyPr>
          <a:lstStyle/>
          <a:p>
            <a:r>
              <a:rPr lang="de-AT" sz="7200" b="1" i="1" dirty="0" smtClean="0"/>
              <a:t>Borkenkäferschäden</a:t>
            </a:r>
            <a:endParaRPr lang="de-AT" sz="7200" b="1" i="1" dirty="0"/>
          </a:p>
        </p:txBody>
      </p:sp>
      <p:sp>
        <p:nvSpPr>
          <p:cNvPr id="4" name="Textfeld 3"/>
          <p:cNvSpPr txBox="1"/>
          <p:nvPr/>
        </p:nvSpPr>
        <p:spPr>
          <a:xfrm>
            <a:off x="9505951" y="104775"/>
            <a:ext cx="2686049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406400">
              <a:srgbClr val="FFC000">
                <a:alpha val="22000"/>
              </a:srgbClr>
            </a:glow>
            <a:outerShdw blurRad="57150" dist="19050" dir="5400000" algn="ctr" rotWithShape="0">
              <a:srgbClr val="000000">
                <a:alpha val="63000"/>
              </a:srgbClr>
            </a:outerShdw>
            <a:reflection blurRad="520700" stA="18000" endPos="65000" dist="546100" dir="5400000" sy="-100000" algn="bl" rotWithShape="0"/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AT" sz="3200" dirty="0" smtClean="0">
                <a:latin typeface="AR DARLING" panose="02000000000000000000" pitchFamily="2" charset="0"/>
              </a:rPr>
              <a:t>Wald &amp; Holz</a:t>
            </a:r>
            <a:endParaRPr lang="de-AT" sz="3200" dirty="0">
              <a:latin typeface="AR DARLING" panose="02000000000000000000" pitchFamily="2" charset="0"/>
            </a:endParaRPr>
          </a:p>
        </p:txBody>
      </p:sp>
      <p:cxnSp>
        <p:nvCxnSpPr>
          <p:cNvPr id="10" name="Gerader Verbinder 9"/>
          <p:cNvCxnSpPr/>
          <p:nvPr/>
        </p:nvCxnSpPr>
        <p:spPr>
          <a:xfrm>
            <a:off x="0" y="1323975"/>
            <a:ext cx="12192000" cy="0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25" y="1323975"/>
            <a:ext cx="1367612" cy="91174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0600" y="2479160"/>
            <a:ext cx="1362850" cy="9144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3630139"/>
            <a:ext cx="1362075" cy="908050"/>
          </a:xfrm>
          <a:prstGeom prst="rect">
            <a:avLst/>
          </a:prstGeom>
        </p:spPr>
      </p:pic>
      <p:cxnSp>
        <p:nvCxnSpPr>
          <p:cNvPr id="6" name="Gerader Verbinder 5"/>
          <p:cNvCxnSpPr/>
          <p:nvPr/>
        </p:nvCxnSpPr>
        <p:spPr>
          <a:xfrm>
            <a:off x="1323975" y="0"/>
            <a:ext cx="38100" cy="6858000"/>
          </a:xfrm>
          <a:prstGeom prst="line">
            <a:avLst/>
          </a:prstGeom>
          <a:ln w="6350">
            <a:solidFill>
              <a:schemeClr val="accent6">
                <a:alpha val="29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Inhaltsplatzhalter 14"/>
          <p:cNvSpPr>
            <a:spLocks noGrp="1"/>
          </p:cNvSpPr>
          <p:nvPr>
            <p:ph idx="1"/>
          </p:nvPr>
        </p:nvSpPr>
        <p:spPr>
          <a:xfrm>
            <a:off x="2122098" y="1825625"/>
            <a:ext cx="9231702" cy="4351338"/>
          </a:xfrm>
        </p:spPr>
        <p:txBody>
          <a:bodyPr>
            <a:normAutofit/>
          </a:bodyPr>
          <a:lstStyle/>
          <a:p>
            <a:r>
              <a:rPr lang="de-AT" sz="4000" b="1" dirty="0" smtClean="0"/>
              <a:t>Aktuell - Beginn 2015…</a:t>
            </a:r>
          </a:p>
          <a:p>
            <a:r>
              <a:rPr lang="de-AT" sz="4000" b="1" dirty="0" smtClean="0"/>
              <a:t>Schon öfter Schadereignisse…</a:t>
            </a:r>
          </a:p>
          <a:p>
            <a:r>
              <a:rPr lang="de-AT" sz="4000" b="1" dirty="0" smtClean="0"/>
              <a:t>Mangelnde Waldhygiene…</a:t>
            </a:r>
          </a:p>
          <a:p>
            <a:r>
              <a:rPr lang="de-AT" sz="4000" b="1" dirty="0" smtClean="0"/>
              <a:t>Kleine und große Angriffsflächen</a:t>
            </a:r>
          </a:p>
          <a:p>
            <a:r>
              <a:rPr lang="de-AT" sz="4000" b="1" dirty="0" smtClean="0"/>
              <a:t>Europaweite Prognosen…</a:t>
            </a:r>
          </a:p>
          <a:p>
            <a:r>
              <a:rPr lang="de-AT" sz="4000" b="1" dirty="0" smtClean="0"/>
              <a:t>2018/19 </a:t>
            </a:r>
            <a:r>
              <a:rPr lang="de-AT" sz="4000" b="1" dirty="0" err="1" smtClean="0"/>
              <a:t>österreichweit</a:t>
            </a:r>
            <a:r>
              <a:rPr lang="de-AT" sz="4000" b="1" dirty="0" smtClean="0"/>
              <a:t> über 5 </a:t>
            </a:r>
            <a:r>
              <a:rPr lang="de-AT" sz="4000" b="1" dirty="0" err="1" smtClean="0"/>
              <a:t>Mio</a:t>
            </a:r>
            <a:r>
              <a:rPr lang="de-AT" sz="4000" b="1" dirty="0" smtClean="0"/>
              <a:t> </a:t>
            </a:r>
            <a:r>
              <a:rPr lang="de-AT" sz="4000" b="1" dirty="0" err="1" smtClean="0"/>
              <a:t>fm</a:t>
            </a:r>
            <a:endParaRPr lang="de-AT" sz="4000" b="1" dirty="0" smtClean="0"/>
          </a:p>
          <a:p>
            <a:endParaRPr lang="de-AT" sz="4000" b="1" dirty="0" smtClean="0"/>
          </a:p>
          <a:p>
            <a:endParaRPr lang="de-AT" sz="4000" dirty="0"/>
          </a:p>
        </p:txBody>
      </p:sp>
    </p:spTree>
    <p:extLst>
      <p:ext uri="{BB962C8B-B14F-4D97-AF65-F5344CB8AC3E}">
        <p14:creationId xmlns="" xmlns:p14="http://schemas.microsoft.com/office/powerpoint/2010/main" val="170363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59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nhaltsplatzhalter 18" descr="DSCN45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30275" y="1308040"/>
            <a:ext cx="4466965" cy="3350224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04973" y="412235"/>
            <a:ext cx="10009229" cy="911740"/>
          </a:xfrm>
        </p:spPr>
        <p:txBody>
          <a:bodyPr>
            <a:noAutofit/>
          </a:bodyPr>
          <a:lstStyle/>
          <a:p>
            <a:r>
              <a:rPr lang="de-AT" sz="6000" b="1" i="1" dirty="0" smtClean="0"/>
              <a:t>Situation im Waldviertel</a:t>
            </a:r>
            <a:endParaRPr lang="de-AT" sz="6000" b="1" i="1" dirty="0"/>
          </a:p>
        </p:txBody>
      </p:sp>
      <p:sp>
        <p:nvSpPr>
          <p:cNvPr id="4" name="Textfeld 3"/>
          <p:cNvSpPr txBox="1"/>
          <p:nvPr/>
        </p:nvSpPr>
        <p:spPr>
          <a:xfrm>
            <a:off x="9505951" y="104775"/>
            <a:ext cx="2686049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406400">
              <a:srgbClr val="FFC000">
                <a:alpha val="22000"/>
              </a:srgbClr>
            </a:glow>
            <a:outerShdw blurRad="57150" dist="19050" dir="5400000" algn="ctr" rotWithShape="0">
              <a:srgbClr val="000000">
                <a:alpha val="63000"/>
              </a:srgbClr>
            </a:outerShdw>
            <a:reflection blurRad="520700" stA="18000" endPos="65000" dist="546100" dir="5400000" sy="-100000" algn="bl" rotWithShape="0"/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AT" sz="3200" dirty="0" smtClean="0">
                <a:latin typeface="AR DARLING" panose="02000000000000000000" pitchFamily="2" charset="0"/>
              </a:rPr>
              <a:t>Wald &amp; Holz</a:t>
            </a:r>
            <a:endParaRPr lang="de-AT" sz="3200" dirty="0">
              <a:latin typeface="AR DARLING" panose="02000000000000000000" pitchFamily="2" charset="0"/>
            </a:endParaRPr>
          </a:p>
        </p:txBody>
      </p:sp>
      <p:cxnSp>
        <p:nvCxnSpPr>
          <p:cNvPr id="10" name="Gerader Verbinder 9"/>
          <p:cNvCxnSpPr/>
          <p:nvPr/>
        </p:nvCxnSpPr>
        <p:spPr>
          <a:xfrm>
            <a:off x="0" y="1323975"/>
            <a:ext cx="12192000" cy="0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25" y="1323975"/>
            <a:ext cx="1367612" cy="91174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0600" y="2479160"/>
            <a:ext cx="1362850" cy="9144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3630139"/>
            <a:ext cx="1362075" cy="908050"/>
          </a:xfrm>
          <a:prstGeom prst="rect">
            <a:avLst/>
          </a:prstGeom>
        </p:spPr>
      </p:pic>
      <p:cxnSp>
        <p:nvCxnSpPr>
          <p:cNvPr id="6" name="Gerader Verbinder 5"/>
          <p:cNvCxnSpPr/>
          <p:nvPr/>
        </p:nvCxnSpPr>
        <p:spPr>
          <a:xfrm>
            <a:off x="1323975" y="0"/>
            <a:ext cx="38100" cy="6858000"/>
          </a:xfrm>
          <a:prstGeom prst="line">
            <a:avLst/>
          </a:prstGeom>
          <a:ln w="6350">
            <a:solidFill>
              <a:schemeClr val="accent6">
                <a:alpha val="29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6" name="Grafik 15" descr="logo-verein-zur-foerderung-des-walde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17921" y="4692770"/>
            <a:ext cx="2782936" cy="1789031"/>
          </a:xfrm>
          <a:prstGeom prst="rect">
            <a:avLst/>
          </a:prstGeom>
        </p:spPr>
      </p:pic>
      <p:pic>
        <p:nvPicPr>
          <p:cNvPr id="20" name="Grafik 19" descr="DSCN456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80694" y="1345722"/>
            <a:ext cx="3628844" cy="2721633"/>
          </a:xfrm>
          <a:prstGeom prst="rect">
            <a:avLst/>
          </a:prstGeom>
        </p:spPr>
      </p:pic>
      <p:pic>
        <p:nvPicPr>
          <p:cNvPr id="21" name="Grafik 20" descr="Borkenkäfer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431766" y="3759996"/>
            <a:ext cx="4572000" cy="24780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0363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727</Words>
  <Application>Microsoft Office PowerPoint</Application>
  <PresentationFormat>Benutzerdefiniert</PresentationFormat>
  <Paragraphs>164</Paragraphs>
  <Slides>36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37" baseType="lpstr">
      <vt:lpstr>Office Theme</vt:lpstr>
      <vt:lpstr>Was braucht der Wald?</vt:lpstr>
      <vt:lpstr>Programm - Vormittag</vt:lpstr>
      <vt:lpstr>Programm - Nachmittag</vt:lpstr>
      <vt:lpstr>Klimaveränderung</vt:lpstr>
      <vt:lpstr>Klimaerwärmung…</vt:lpstr>
      <vt:lpstr>Standortsfaktoren</vt:lpstr>
      <vt:lpstr>Borken käfersituation 2019</vt:lpstr>
      <vt:lpstr>Borkenkäferschäden</vt:lpstr>
      <vt:lpstr>Situation im Waldviertel</vt:lpstr>
      <vt:lpstr>Borkenkäferschäden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  Naturverjüngung oder Aufforstung? </vt:lpstr>
      <vt:lpstr>Folie 20</vt:lpstr>
      <vt:lpstr>Naturverjüngung  - Voraussetzungen</vt:lpstr>
      <vt:lpstr>Naturverjüngung oder Aufforstung</vt:lpstr>
      <vt:lpstr>Folie 23</vt:lpstr>
      <vt:lpstr>Folie 24</vt:lpstr>
      <vt:lpstr>Folie 25</vt:lpstr>
      <vt:lpstr>„ Nesterpflanzung“</vt:lpstr>
      <vt:lpstr>Kostendiskussion</vt:lpstr>
      <vt:lpstr>Naturverjüngung oder Aufforstung</vt:lpstr>
      <vt:lpstr>Was braucht der Wald am dringendsten</vt:lpstr>
      <vt:lpstr>Was braucht der Wald am dringendsten</vt:lpstr>
      <vt:lpstr>Was braucht der Wald am dringendsten</vt:lpstr>
      <vt:lpstr>Was braucht der Wald am dringendsten</vt:lpstr>
      <vt:lpstr>Was braucht der Wald am dringendsten</vt:lpstr>
      <vt:lpstr>Was braucht der Wald am dringendsten</vt:lpstr>
      <vt:lpstr>Was braucht der Wald am dringendsten</vt:lpstr>
      <vt:lpstr>Folie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Rudi</dc:creator>
  <cp:lastModifiedBy>w10</cp:lastModifiedBy>
  <cp:revision>49</cp:revision>
  <dcterms:created xsi:type="dcterms:W3CDTF">2015-10-27T09:26:02Z</dcterms:created>
  <dcterms:modified xsi:type="dcterms:W3CDTF">2020-02-24T08:44:26Z</dcterms:modified>
</cp:coreProperties>
</file>